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4" r:id="rId3"/>
    <p:sldId id="276" r:id="rId4"/>
    <p:sldId id="278" r:id="rId5"/>
    <p:sldId id="279" r:id="rId6"/>
    <p:sldId id="309" r:id="rId7"/>
    <p:sldId id="310" r:id="rId8"/>
    <p:sldId id="281" r:id="rId9"/>
    <p:sldId id="283" r:id="rId10"/>
    <p:sldId id="282" r:id="rId11"/>
    <p:sldId id="285" r:id="rId12"/>
    <p:sldId id="296" r:id="rId13"/>
    <p:sldId id="297" r:id="rId14"/>
    <p:sldId id="298" r:id="rId15"/>
    <p:sldId id="299" r:id="rId16"/>
    <p:sldId id="300" r:id="rId17"/>
    <p:sldId id="287" r:id="rId18"/>
    <p:sldId id="257" r:id="rId19"/>
    <p:sldId id="293" r:id="rId20"/>
    <p:sldId id="303" r:id="rId21"/>
    <p:sldId id="306" r:id="rId22"/>
    <p:sldId id="305" r:id="rId23"/>
    <p:sldId id="308" r:id="rId24"/>
    <p:sldId id="304" r:id="rId25"/>
    <p:sldId id="307" r:id="rId26"/>
  </p:sldIdLst>
  <p:sldSz cx="9144000" cy="6858000" type="screen4x3"/>
  <p:notesSz cx="6797675" cy="9926638"/>
  <p:embeddedFontLst>
    <p:embeddedFont>
      <p:font typeface="맑은 고딕" pitchFamily="50" charset="-127"/>
      <p:regular r:id="rId29"/>
      <p:bold r:id="rId30"/>
    </p:embeddedFont>
    <p:embeddedFont>
      <p:font typeface="휴먼모음T" pitchFamily="18" charset="-127"/>
      <p:regular r:id="rId31"/>
    </p:embeddedFont>
    <p:embeddedFont>
      <p:font typeface="휴먼굵은팸체" pitchFamily="2" charset="-127"/>
      <p:bold r:id="rId32"/>
    </p:embeddedFont>
    <p:embeddedFont>
      <p:font typeface="한컴돋움" pitchFamily="18" charset="2"/>
      <p:regular r:id="rId33"/>
    </p:embeddedFont>
    <p:embeddedFont>
      <p:font typeface="새굴림" pitchFamily="18" charset="-127"/>
      <p:regular r:id="rId34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3438" y="-108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2.fntdata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90" y="9428165"/>
            <a:ext cx="2946400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9280410E-81EE-4A97-A83C-2A68FECC8B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A92C6FC-5BBE-4B39-B161-BE73A1510BA9}" type="datetimeFigureOut">
              <a:rPr lang="ko-KR" altLang="en-US" smtClean="0"/>
              <a:pPr/>
              <a:t>2009-03-11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9881E8E5-5602-45AD-A8CA-CEBAB39EC9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1E8E5-5602-45AD-A8CA-CEBAB39EC9DD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1E8E5-5602-45AD-A8CA-CEBAB39EC9DD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1E8E5-5602-45AD-A8CA-CEBAB39EC9DD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513-CDBE-4060-8192-CBDAE3F69391}" type="datetimeFigureOut">
              <a:rPr lang="ko-KR" altLang="en-US" smtClean="0"/>
              <a:pPr/>
              <a:t>2009-03-11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0218-FBEB-4342-9C1B-EB36473EC1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513-CDBE-4060-8192-CBDAE3F69391}" type="datetimeFigureOut">
              <a:rPr lang="ko-KR" altLang="en-US" smtClean="0"/>
              <a:pPr/>
              <a:t>2009-03-11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0218-FBEB-4342-9C1B-EB36473EC1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513-CDBE-4060-8192-CBDAE3F69391}" type="datetimeFigureOut">
              <a:rPr lang="ko-KR" altLang="en-US" smtClean="0"/>
              <a:pPr/>
              <a:t>2009-03-11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0218-FBEB-4342-9C1B-EB36473EC1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513-CDBE-4060-8192-CBDAE3F69391}" type="datetimeFigureOut">
              <a:rPr lang="ko-KR" altLang="en-US" smtClean="0"/>
              <a:pPr/>
              <a:t>2009-03-11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0218-FBEB-4342-9C1B-EB36473EC1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513-CDBE-4060-8192-CBDAE3F69391}" type="datetimeFigureOut">
              <a:rPr lang="ko-KR" altLang="en-US" smtClean="0"/>
              <a:pPr/>
              <a:t>2009-03-11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0218-FBEB-4342-9C1B-EB36473EC1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513-CDBE-4060-8192-CBDAE3F69391}" type="datetimeFigureOut">
              <a:rPr lang="ko-KR" altLang="en-US" smtClean="0"/>
              <a:pPr/>
              <a:t>2009-03-11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0218-FBEB-4342-9C1B-EB36473EC1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513-CDBE-4060-8192-CBDAE3F69391}" type="datetimeFigureOut">
              <a:rPr lang="ko-KR" altLang="en-US" smtClean="0"/>
              <a:pPr/>
              <a:t>2009-03-11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0218-FBEB-4342-9C1B-EB36473EC1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513-CDBE-4060-8192-CBDAE3F69391}" type="datetimeFigureOut">
              <a:rPr lang="ko-KR" altLang="en-US" smtClean="0"/>
              <a:pPr/>
              <a:t>2009-03-11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0218-FBEB-4342-9C1B-EB36473EC1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513-CDBE-4060-8192-CBDAE3F69391}" type="datetimeFigureOut">
              <a:rPr lang="ko-KR" altLang="en-US" smtClean="0"/>
              <a:pPr/>
              <a:t>2009-03-11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0218-FBEB-4342-9C1B-EB36473EC1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513-CDBE-4060-8192-CBDAE3F69391}" type="datetimeFigureOut">
              <a:rPr lang="ko-KR" altLang="en-US" smtClean="0"/>
              <a:pPr/>
              <a:t>2009-03-11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0218-FBEB-4342-9C1B-EB36473EC1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513-CDBE-4060-8192-CBDAE3F69391}" type="datetimeFigureOut">
              <a:rPr lang="ko-KR" altLang="en-US" smtClean="0"/>
              <a:pPr/>
              <a:t>2009-03-11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0218-FBEB-4342-9C1B-EB36473EC1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4D513-CDBE-4060-8192-CBDAE3F69391}" type="datetimeFigureOut">
              <a:rPr lang="ko-KR" altLang="en-US" smtClean="0"/>
              <a:pPr/>
              <a:t>2009-03-11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E0218-FBEB-4342-9C1B-EB36473EC1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이예연\바탕 화면\책표지\마케팅맥스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099" y="928670"/>
            <a:ext cx="3471887" cy="514353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000628" y="1000108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다음카페 </a:t>
            </a:r>
            <a:r>
              <a:rPr lang="ko-KR" altLang="en-US" dirty="0" err="1" smtClean="0"/>
              <a:t>수토피아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북스터디</a:t>
            </a:r>
            <a:r>
              <a:rPr lang="ko-KR" altLang="en-US" dirty="0" smtClean="0"/>
              <a:t>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22574" y="2357430"/>
            <a:ext cx="4035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latin typeface="휴먼모음T" pitchFamily="18" charset="-127"/>
                <a:ea typeface="휴먼모음T" pitchFamily="18" charset="-127"/>
              </a:rPr>
              <a:t>마케팅</a:t>
            </a:r>
            <a:r>
              <a:rPr lang="ko-KR" altLang="en-US" sz="16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dirty="0" smtClean="0">
                <a:latin typeface="휴먼모음T" pitchFamily="18" charset="-127"/>
                <a:ea typeface="휴먼모음T" pitchFamily="18" charset="-127"/>
              </a:rPr>
              <a:t>천재가</a:t>
            </a:r>
            <a:r>
              <a:rPr lang="ko-KR" altLang="en-US" sz="12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된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4000" dirty="0" err="1" smtClean="0">
                <a:latin typeface="휴먼모음T" pitchFamily="18" charset="-127"/>
                <a:ea typeface="휴먼모음T" pitchFamily="18" charset="-127"/>
              </a:rPr>
              <a:t>맥스</a:t>
            </a:r>
            <a:endParaRPr lang="ko-KR" altLang="en-US" sz="400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4429132"/>
            <a:ext cx="317747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 smtClean="0"/>
              <a:t>일시 </a:t>
            </a:r>
            <a:r>
              <a:rPr lang="en-US" altLang="ko-KR" sz="1600" dirty="0" smtClean="0"/>
              <a:t>: 2009.  3. 13  7:30</a:t>
            </a:r>
            <a:r>
              <a:rPr lang="en-US" altLang="ko-KR" sz="1000" dirty="0" smtClean="0"/>
              <a:t> </a:t>
            </a:r>
            <a:r>
              <a:rPr lang="en-US" altLang="ko-KR" sz="1600" dirty="0" smtClean="0"/>
              <a:t>PM</a:t>
            </a:r>
          </a:p>
          <a:p>
            <a:pPr>
              <a:lnSpc>
                <a:spcPct val="150000"/>
              </a:lnSpc>
            </a:pPr>
            <a:r>
              <a:rPr lang="ko-KR" altLang="en-US" sz="1600" dirty="0" smtClean="0"/>
              <a:t>장소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부산 </a:t>
            </a:r>
            <a:r>
              <a:rPr lang="en-US" altLang="ko-KR" sz="1600" dirty="0" smtClean="0"/>
              <a:t>KHC</a:t>
            </a:r>
            <a:r>
              <a:rPr lang="ko-KR" altLang="en-US" sz="1600" dirty="0" smtClean="0"/>
              <a:t>교육원</a:t>
            </a:r>
            <a:endParaRPr lang="en-US" altLang="ko-KR" sz="1600" dirty="0" smtClean="0"/>
          </a:p>
          <a:p>
            <a:pPr>
              <a:lnSpc>
                <a:spcPct val="150000"/>
              </a:lnSpc>
            </a:pPr>
            <a:r>
              <a:rPr lang="ko-KR" altLang="en-US" sz="1600" dirty="0" smtClean="0"/>
              <a:t>진행 </a:t>
            </a:r>
            <a:r>
              <a:rPr lang="en-US" altLang="ko-KR" sz="1600" dirty="0" smtClean="0"/>
              <a:t>: </a:t>
            </a:r>
            <a:r>
              <a:rPr lang="ko-KR" altLang="en-US" sz="1600" b="1" dirty="0" smtClean="0"/>
              <a:t>이 동 헌 </a:t>
            </a:r>
            <a:r>
              <a:rPr lang="en-US" altLang="ko-KR" sz="1600" b="1" dirty="0" smtClean="0"/>
              <a:t>(</a:t>
            </a:r>
            <a:r>
              <a:rPr lang="ko-KR" altLang="en-US" sz="1600" b="1" dirty="0" err="1" smtClean="0"/>
              <a:t>도서관컬럼지기</a:t>
            </a:r>
            <a:r>
              <a:rPr lang="en-US" altLang="ko-KR" sz="16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           </a:t>
            </a:r>
            <a:r>
              <a:rPr lang="en-US" altLang="ko-KR" sz="1200" b="1" dirty="0" smtClean="0"/>
              <a:t>Email. etlaw@hanmail.net</a:t>
            </a:r>
          </a:p>
          <a:p>
            <a:r>
              <a:rPr lang="en-US" altLang="ko-KR" sz="1200" b="1" dirty="0" smtClean="0"/>
              <a:t>           </a:t>
            </a:r>
            <a:r>
              <a:rPr lang="en-US" altLang="ko-KR" sz="1200" b="1" dirty="0" err="1" smtClean="0"/>
              <a:t>NateOn</a:t>
            </a:r>
            <a:r>
              <a:rPr lang="en-US" altLang="ko-KR" sz="1200" b="1" dirty="0" smtClean="0"/>
              <a:t>.</a:t>
            </a:r>
            <a:r>
              <a:rPr lang="ko-KR" altLang="en-US" sz="1200" b="1" dirty="0" smtClean="0"/>
              <a:t> </a:t>
            </a:r>
            <a:r>
              <a:rPr lang="en-US" altLang="ko-KR" sz="1200" b="1" dirty="0" smtClean="0"/>
              <a:t>etlaw@nate.com</a:t>
            </a:r>
            <a:endParaRPr lang="ko-KR" altLang="en-US" sz="1200" b="1" dirty="0"/>
          </a:p>
        </p:txBody>
      </p:sp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000100" y="1214422"/>
            <a:ext cx="7393371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사실</a:t>
            </a:r>
            <a:r>
              <a:rPr lang="ko-KR" altLang="en-US" sz="3600" b="1" dirty="0" smtClean="0"/>
              <a:t> 사상 최초는 잘 없다</a:t>
            </a:r>
            <a:r>
              <a:rPr lang="en-US" altLang="ko-KR" sz="3600" b="1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2800" b="1" dirty="0" smtClean="0">
                <a:sym typeface="Wingdings" pitchFamily="2" charset="2"/>
              </a:rPr>
              <a:t>  </a:t>
            </a:r>
            <a:r>
              <a:rPr lang="en-US" altLang="ko-KR" sz="2400" b="1" dirty="0" smtClean="0">
                <a:sym typeface="Wingdings" pitchFamily="2" charset="2"/>
              </a:rPr>
              <a:t> </a:t>
            </a:r>
            <a:r>
              <a:rPr lang="ko-KR" altLang="en-US" sz="2400" b="1" dirty="0" smtClean="0">
                <a:solidFill>
                  <a:srgbClr val="FF0000"/>
                </a:solidFill>
                <a:sym typeface="Wingdings" pitchFamily="2" charset="2"/>
              </a:rPr>
              <a:t>모든 제품에는 경쟁자가 있다</a:t>
            </a:r>
            <a:r>
              <a:rPr lang="en-US" altLang="ko-KR" sz="2400" b="1" dirty="0" smtClean="0">
                <a:solidFill>
                  <a:srgbClr val="FF0000"/>
                </a:solidFill>
                <a:sym typeface="Wingdings" pitchFamily="2" charset="2"/>
              </a:rPr>
              <a:t>. </a:t>
            </a:r>
          </a:p>
          <a:p>
            <a:r>
              <a:rPr lang="en-US" altLang="ko-KR" sz="2400" b="1" dirty="0" smtClean="0">
                <a:solidFill>
                  <a:srgbClr val="FF0000"/>
                </a:solidFill>
                <a:sym typeface="Wingdings" pitchFamily="2" charset="2"/>
              </a:rPr>
              <a:t>     </a:t>
            </a:r>
            <a:r>
              <a:rPr lang="ko-KR" altLang="en-US" sz="2400" b="1" dirty="0" smtClean="0">
                <a:solidFill>
                  <a:srgbClr val="FF0000"/>
                </a:solidFill>
                <a:sym typeface="Wingdings" pitchFamily="2" charset="2"/>
              </a:rPr>
              <a:t>경쟁자를 </a:t>
            </a:r>
            <a:r>
              <a:rPr lang="ko-KR" altLang="en-US" sz="2400" b="1" dirty="0" err="1" smtClean="0">
                <a:solidFill>
                  <a:srgbClr val="FF0000"/>
                </a:solidFill>
                <a:sym typeface="Wingdings" pitchFamily="2" charset="2"/>
              </a:rPr>
              <a:t>못찾았거나</a:t>
            </a:r>
            <a:r>
              <a:rPr lang="ko-KR" altLang="en-US" sz="2400" b="1" dirty="0" smtClean="0">
                <a:solidFill>
                  <a:srgbClr val="FF0000"/>
                </a:solidFill>
                <a:sym typeface="Wingdings" pitchFamily="2" charset="2"/>
              </a:rPr>
              <a:t> 생각이 미치지 못했거나</a:t>
            </a:r>
            <a:r>
              <a:rPr lang="en-US" altLang="ko-KR" sz="2400" b="1" dirty="0" smtClean="0">
                <a:solidFill>
                  <a:srgbClr val="FF0000"/>
                </a:solidFill>
                <a:sym typeface="Wingdings" pitchFamily="2" charset="2"/>
              </a:rPr>
              <a:t>…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34" y="3253087"/>
            <a:ext cx="76177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ko-KR" altLang="en-US" sz="2400" b="1" dirty="0" smtClean="0"/>
              <a:t>◈</a:t>
            </a: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바퀴의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경쟁자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기존의</a:t>
            </a:r>
            <a:r>
              <a:rPr lang="ko-KR" altLang="en-US" sz="2400" b="1" dirty="0" smtClean="0"/>
              <a:t> 물건을 옮기는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방법들</a:t>
            </a:r>
            <a:r>
              <a:rPr lang="en-US" altLang="ko-KR" sz="2400" b="1" dirty="0" smtClean="0"/>
              <a:t>… 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ko-KR" sz="2400" b="1" dirty="0" smtClean="0"/>
              <a:t>  Ex] </a:t>
            </a:r>
            <a:r>
              <a:rPr lang="ko-KR" altLang="en-US" sz="2400" b="1" dirty="0" smtClean="0"/>
              <a:t>사람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말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낙타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소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코끼리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당나귀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노새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썰매 등</a:t>
            </a:r>
            <a:endParaRPr lang="ko-KR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34012"/>
            <a:ext cx="4916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2. </a:t>
            </a:r>
            <a:r>
              <a:rPr lang="ko-KR" altLang="en-US" sz="2800" b="1" dirty="0" err="1" smtClean="0"/>
              <a:t>맥스</a:t>
            </a:r>
            <a:r>
              <a:rPr lang="ko-KR" altLang="en-US" sz="2800" b="1" dirty="0" smtClean="0"/>
              <a:t> 최초로 바퀴를 만들다</a:t>
            </a:r>
            <a:endParaRPr lang="ko-KR" alt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4324657"/>
            <a:ext cx="8632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ko-KR" altLang="en-US" sz="2400" b="1" dirty="0" smtClean="0"/>
              <a:t>◈</a:t>
            </a: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바퀴의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경쟁력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경쟁자가</a:t>
            </a:r>
            <a:r>
              <a:rPr lang="ko-KR" altLang="en-US" sz="2400" b="1" dirty="0" smtClean="0"/>
              <a:t> 옮기지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못하는 것을</a:t>
            </a:r>
            <a:r>
              <a:rPr lang="ko-KR" altLang="en-US" sz="2400" b="1" dirty="0" smtClean="0"/>
              <a:t> 대신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할</a:t>
            </a:r>
            <a:r>
              <a:rPr lang="ko-KR" altLang="en-US" sz="2400" b="1" dirty="0" smtClean="0"/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기회</a:t>
            </a:r>
            <a:endParaRPr lang="en-US" altLang="ko-KR" sz="2400" b="1" dirty="0" smtClean="0">
              <a:solidFill>
                <a:srgbClr val="0070C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00034" y="5000636"/>
            <a:ext cx="83582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ko-KR" sz="2400" b="1" dirty="0" smtClean="0"/>
              <a:t>※ </a:t>
            </a:r>
            <a:r>
              <a:rPr lang="ko-KR" altLang="en-US" sz="2400" b="1" dirty="0" smtClean="0"/>
              <a:t>기회의 가치 </a:t>
            </a:r>
            <a:r>
              <a:rPr lang="en-US" altLang="ko-KR" sz="2400" b="1" dirty="0" smtClean="0"/>
              <a:t>?</a:t>
            </a:r>
            <a:r>
              <a:rPr lang="en-US" altLang="ko-KR" sz="2400" b="1" dirty="0" smtClean="0">
                <a:sym typeface="Wingdings" pitchFamily="2" charset="2"/>
              </a:rPr>
              <a:t> 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ko-KR" sz="2400" b="1" dirty="0" smtClean="0">
                <a:sym typeface="Wingdings" pitchFamily="2" charset="2"/>
              </a:rPr>
              <a:t>  </a:t>
            </a:r>
            <a:r>
              <a:rPr lang="ko-KR" altLang="en-US" sz="2400" b="1" dirty="0" smtClean="0">
                <a:sym typeface="Wingdings" pitchFamily="2" charset="2"/>
              </a:rPr>
              <a:t>돈과</a:t>
            </a:r>
            <a:r>
              <a:rPr lang="en-US" altLang="ko-KR" sz="2400" b="1" dirty="0" smtClean="0">
                <a:sym typeface="Wingdings" pitchFamily="2" charset="2"/>
              </a:rPr>
              <a:t> </a:t>
            </a:r>
            <a:r>
              <a:rPr lang="ko-KR" altLang="en-US" sz="2400" b="1" dirty="0" smtClean="0">
                <a:sym typeface="Wingdings" pitchFamily="2" charset="2"/>
              </a:rPr>
              <a:t>시간 단축 </a:t>
            </a:r>
            <a:r>
              <a:rPr lang="en-US" altLang="ko-KR" sz="2400" b="1" dirty="0" smtClean="0">
                <a:solidFill>
                  <a:srgbClr val="FF0000"/>
                </a:solidFill>
                <a:sym typeface="Wingdings" pitchFamily="2" charset="2"/>
              </a:rPr>
              <a:t>[</a:t>
            </a:r>
            <a:r>
              <a:rPr lang="ko-KR" altLang="en-US" sz="2400" b="1" dirty="0" smtClean="0">
                <a:solidFill>
                  <a:srgbClr val="FF0000"/>
                </a:solidFill>
                <a:sym typeface="Wingdings" pitchFamily="2" charset="2"/>
              </a:rPr>
              <a:t>기회비용절감</a:t>
            </a:r>
            <a:r>
              <a:rPr lang="en-US" altLang="ko-KR" sz="2400" b="1" dirty="0" smtClean="0">
                <a:solidFill>
                  <a:srgbClr val="FF0000"/>
                </a:solidFill>
                <a:sym typeface="Wingdings" pitchFamily="2" charset="2"/>
              </a:rPr>
              <a:t>] </a:t>
            </a:r>
            <a:r>
              <a:rPr lang="en-US" altLang="ko-KR" sz="2400" b="1" dirty="0" smtClean="0">
                <a:sym typeface="Wingdings" pitchFamily="2" charset="2"/>
              </a:rPr>
              <a:t> </a:t>
            </a:r>
            <a:r>
              <a:rPr lang="en-US" altLang="ko-KR" sz="2400" b="1" dirty="0" smtClean="0">
                <a:solidFill>
                  <a:srgbClr val="FF0000"/>
                </a:solidFill>
                <a:sym typeface="Wingdings" pitchFamily="2" charset="2"/>
              </a:rPr>
              <a:t>[</a:t>
            </a:r>
            <a:r>
              <a:rPr lang="ko-KR" altLang="en-US" sz="2400" b="1" dirty="0" smtClean="0">
                <a:solidFill>
                  <a:srgbClr val="FF0000"/>
                </a:solidFill>
                <a:sym typeface="Wingdings" pitchFamily="2" charset="2"/>
              </a:rPr>
              <a:t>파생이익발생</a:t>
            </a:r>
            <a:r>
              <a:rPr lang="en-US" altLang="ko-KR" sz="2400" b="1" dirty="0" smtClean="0">
                <a:solidFill>
                  <a:srgbClr val="FF0000"/>
                </a:solidFill>
                <a:sym typeface="Wingdings" pitchFamily="2" charset="2"/>
              </a:rPr>
              <a:t>]</a:t>
            </a:r>
          </a:p>
          <a:p>
            <a:pPr marL="457200" indent="-457200"/>
            <a:r>
              <a:rPr lang="en-US" altLang="ko-KR" sz="2400" b="1" dirty="0" smtClean="0">
                <a:sym typeface="Wingdings" pitchFamily="2" charset="2"/>
              </a:rPr>
              <a:t> </a:t>
            </a:r>
            <a:r>
              <a:rPr lang="ko-KR" altLang="en-US" sz="2400" b="1" dirty="0" smtClean="0">
                <a:sym typeface="Wingdings" pitchFamily="2" charset="2"/>
              </a:rPr>
              <a:t> </a:t>
            </a:r>
            <a:r>
              <a:rPr lang="en-US" altLang="ko-KR" sz="2400" b="1" dirty="0" smtClean="0">
                <a:sym typeface="Wingdings" pitchFamily="2" charset="2"/>
              </a:rPr>
              <a:t> </a:t>
            </a:r>
            <a:r>
              <a:rPr lang="ko-KR" altLang="en-US" sz="2400" b="1" dirty="0" smtClean="0">
                <a:sym typeface="Wingdings" pitchFamily="2" charset="2"/>
              </a:rPr>
              <a:t>파생이익 투자로 </a:t>
            </a:r>
            <a:r>
              <a:rPr lang="en-US" altLang="ko-KR" sz="2400" b="1" dirty="0" smtClean="0">
                <a:solidFill>
                  <a:srgbClr val="FF0000"/>
                </a:solidFill>
                <a:sym typeface="Wingdings" pitchFamily="2" charset="2"/>
              </a:rPr>
              <a:t>[</a:t>
            </a:r>
            <a:r>
              <a:rPr lang="ko-KR" altLang="en-US" sz="2400" b="1" dirty="0" smtClean="0">
                <a:solidFill>
                  <a:srgbClr val="FF0000"/>
                </a:solidFill>
                <a:sym typeface="Wingdings" pitchFamily="2" charset="2"/>
              </a:rPr>
              <a:t>꿈 실현</a:t>
            </a:r>
            <a:r>
              <a:rPr lang="en-US" altLang="ko-KR" sz="2400" b="1" dirty="0" smtClean="0">
                <a:solidFill>
                  <a:srgbClr val="FF0000"/>
                </a:solidFill>
                <a:sym typeface="Wingdings" pitchFamily="2" charset="2"/>
              </a:rPr>
              <a:t>]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857224" y="1071546"/>
            <a:ext cx="7429552" cy="2000264"/>
          </a:xfrm>
          <a:prstGeom prst="roundRect">
            <a:avLst>
              <a:gd name="adj" fmla="val 88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000100" y="1214422"/>
            <a:ext cx="7370929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 smtClean="0">
                <a:sym typeface="Wingdings" pitchFamily="2" charset="2"/>
              </a:rPr>
              <a:t>발명품이 </a:t>
            </a:r>
            <a:r>
              <a:rPr lang="ko-KR" altLang="en-US" sz="3600" b="1" dirty="0" err="1" smtClean="0">
                <a:sym typeface="Wingdings" pitchFamily="2" charset="2"/>
              </a:rPr>
              <a:t>안팔리는</a:t>
            </a:r>
            <a:r>
              <a:rPr lang="ko-KR" altLang="en-US" sz="3600" b="1" dirty="0" smtClean="0">
                <a:sym typeface="Wingdings" pitchFamily="2" charset="2"/>
              </a:rPr>
              <a:t> 이유는</a:t>
            </a:r>
            <a:r>
              <a:rPr lang="en-US" altLang="ko-KR" sz="3600" b="1" dirty="0" smtClean="0">
                <a:sym typeface="Wingdings" pitchFamily="2" charset="2"/>
              </a:rPr>
              <a:t>?</a:t>
            </a:r>
            <a:r>
              <a:rPr lang="ko-KR" altLang="en-US" sz="3600" b="1" dirty="0" smtClean="0">
                <a:sym typeface="Wingdings" pitchFamily="2" charset="2"/>
              </a:rPr>
              <a:t> </a:t>
            </a:r>
            <a:endParaRPr lang="en-US" altLang="ko-KR" sz="36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ko-KR" sz="2800" b="1" dirty="0" smtClean="0">
                <a:sym typeface="Wingdings" pitchFamily="2" charset="2"/>
              </a:rPr>
              <a:t>  </a:t>
            </a:r>
            <a:r>
              <a:rPr lang="en-US" altLang="ko-KR" sz="2400" b="1" dirty="0" smtClean="0">
                <a:sym typeface="Wingdings" pitchFamily="2" charset="2"/>
              </a:rPr>
              <a:t> </a:t>
            </a:r>
            <a:r>
              <a:rPr lang="ko-KR" altLang="en-US" sz="2400" b="1" dirty="0" smtClean="0">
                <a:sym typeface="Wingdings" pitchFamily="2" charset="2"/>
              </a:rPr>
              <a:t>발명자 이외에는 그 용도를 모르기 때문이다</a:t>
            </a:r>
            <a:r>
              <a:rPr lang="en-US" altLang="ko-KR" sz="2400" b="1" dirty="0" smtClean="0">
                <a:sym typeface="Wingdings" pitchFamily="2" charset="2"/>
              </a:rPr>
              <a:t>.</a:t>
            </a:r>
          </a:p>
          <a:p>
            <a:r>
              <a:rPr lang="en-US" altLang="ko-KR" sz="2400" b="1" dirty="0" smtClean="0">
                <a:solidFill>
                  <a:srgbClr val="FF0000"/>
                </a:solidFill>
                <a:sym typeface="Wingdings" pitchFamily="2" charset="2"/>
              </a:rPr>
              <a:t>     </a:t>
            </a:r>
            <a:r>
              <a:rPr lang="ko-KR" altLang="en-US" sz="2400" b="1" dirty="0" smtClean="0">
                <a:solidFill>
                  <a:srgbClr val="0070C0"/>
                </a:solidFill>
                <a:sym typeface="Wingdings" pitchFamily="2" charset="2"/>
              </a:rPr>
              <a:t>보통 발명자는 자신의 발명품을 </a:t>
            </a:r>
            <a:r>
              <a:rPr lang="ko-KR" altLang="en-US" sz="2400" b="1" dirty="0" err="1" smtClean="0">
                <a:solidFill>
                  <a:srgbClr val="0070C0"/>
                </a:solidFill>
                <a:sym typeface="Wingdings" pitchFamily="2" charset="2"/>
              </a:rPr>
              <a:t>안사는</a:t>
            </a:r>
            <a:r>
              <a:rPr lang="ko-KR" altLang="en-US" sz="2400" b="1" dirty="0" smtClean="0">
                <a:solidFill>
                  <a:srgbClr val="0070C0"/>
                </a:solidFill>
                <a:sym typeface="Wingdings" pitchFamily="2" charset="2"/>
              </a:rPr>
              <a:t> 이유를</a:t>
            </a:r>
            <a:endParaRPr lang="en-US" altLang="ko-KR" sz="24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en-US" altLang="ko-KR" sz="2400" b="1" dirty="0" smtClean="0">
                <a:solidFill>
                  <a:srgbClr val="0070C0"/>
                </a:solidFill>
                <a:sym typeface="Wingdings" pitchFamily="2" charset="2"/>
              </a:rPr>
              <a:t>     </a:t>
            </a:r>
            <a:r>
              <a:rPr lang="ko-KR" altLang="en-US" sz="2400" b="1" dirty="0" smtClean="0">
                <a:solidFill>
                  <a:srgbClr val="0070C0"/>
                </a:solidFill>
                <a:sym typeface="Wingdings" pitchFamily="2" charset="2"/>
              </a:rPr>
              <a:t>사람들이 바보라서 그렇다 생각한다</a:t>
            </a:r>
            <a:r>
              <a:rPr lang="en-US" altLang="ko-KR" sz="2400" b="1" dirty="0" smtClean="0">
                <a:solidFill>
                  <a:srgbClr val="0070C0"/>
                </a:solidFill>
                <a:sym typeface="Wingdings" pitchFamily="2" charset="2"/>
              </a:rPr>
              <a:t>. </a:t>
            </a:r>
            <a:r>
              <a:rPr lang="ko-KR" altLang="en-US" sz="2400" b="1" dirty="0" smtClean="0">
                <a:solidFill>
                  <a:srgbClr val="0070C0"/>
                </a:solidFill>
                <a:sym typeface="Wingdings" pitchFamily="2" charset="2"/>
              </a:rPr>
              <a:t>그런데</a:t>
            </a:r>
            <a:r>
              <a:rPr lang="en-US" altLang="ko-KR" sz="2400" b="1" dirty="0" smtClean="0">
                <a:solidFill>
                  <a:srgbClr val="0070C0"/>
                </a:solidFill>
                <a:sym typeface="Wingdings" pitchFamily="2" charset="2"/>
              </a:rPr>
              <a:t>, </a:t>
            </a:r>
          </a:p>
          <a:p>
            <a:r>
              <a:rPr lang="en-US" altLang="ko-KR" sz="2400" b="1" dirty="0" smtClean="0">
                <a:solidFill>
                  <a:srgbClr val="0070C0"/>
                </a:solidFill>
                <a:sym typeface="Wingdings" pitchFamily="2" charset="2"/>
              </a:rPr>
              <a:t>     </a:t>
            </a:r>
            <a:r>
              <a:rPr lang="ko-KR" altLang="en-US" sz="2400" b="1" dirty="0" smtClean="0">
                <a:solidFill>
                  <a:srgbClr val="0070C0"/>
                </a:solidFill>
                <a:sym typeface="Wingdings" pitchFamily="2" charset="2"/>
              </a:rPr>
              <a:t>다 바보라면 바보 아닌 사람이 문제 아닌가</a:t>
            </a:r>
            <a:r>
              <a:rPr lang="en-US" altLang="ko-KR" sz="2400" b="1" dirty="0" smtClean="0">
                <a:solidFill>
                  <a:srgbClr val="0070C0"/>
                </a:solidFill>
                <a:sym typeface="Wingdings" pitchFamily="2" charset="2"/>
              </a:rPr>
              <a:t>?</a:t>
            </a:r>
          </a:p>
          <a:p>
            <a:r>
              <a:rPr lang="en-US" altLang="ko-KR" sz="2400" b="1" dirty="0" smtClean="0">
                <a:solidFill>
                  <a:srgbClr val="FF0000"/>
                </a:solidFill>
                <a:sym typeface="Wingdings" pitchFamily="2" charset="2"/>
              </a:rPr>
              <a:t>     </a:t>
            </a:r>
            <a:r>
              <a:rPr lang="ko-KR" altLang="en-US" sz="2400" b="1" dirty="0" smtClean="0">
                <a:solidFill>
                  <a:srgbClr val="FF0000"/>
                </a:solidFill>
                <a:sym typeface="Wingdings" pitchFamily="2" charset="2"/>
              </a:rPr>
              <a:t>생각에 미치게 하라</a:t>
            </a:r>
            <a:r>
              <a:rPr lang="en-US" altLang="ko-KR" sz="2400" b="1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ko-KR" altLang="en-US" sz="2400" b="1" dirty="0" smtClean="0">
                <a:solidFill>
                  <a:srgbClr val="FF0000"/>
                </a:solidFill>
                <a:sym typeface="Wingdings" pitchFamily="2" charset="2"/>
              </a:rPr>
              <a:t>그러면 팔릴 것이니</a:t>
            </a:r>
            <a:r>
              <a:rPr lang="en-US" altLang="ko-KR" sz="2400" b="1" dirty="0" smtClean="0">
                <a:solidFill>
                  <a:srgbClr val="FF0000"/>
                </a:solidFill>
                <a:sym typeface="Wingdings" pitchFamily="2" charset="2"/>
              </a:rPr>
              <a:t>…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85786" y="4357694"/>
            <a:ext cx="7643866" cy="206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ko-KR" sz="2400" b="1" dirty="0" smtClean="0"/>
              <a:t>※ </a:t>
            </a:r>
            <a:r>
              <a:rPr lang="ko-KR" altLang="en-US" sz="2400" b="1" dirty="0" smtClean="0"/>
              <a:t>꼭 필요한 것만 팔리는 세상</a:t>
            </a:r>
            <a:endParaRPr lang="en-US" altLang="ko-KR" sz="2400" b="1" dirty="0" smtClean="0"/>
          </a:p>
          <a:p>
            <a:pPr marL="457200" indent="-457200">
              <a:lnSpc>
                <a:spcPct val="150000"/>
              </a:lnSpc>
            </a:pPr>
            <a:r>
              <a:rPr lang="en-US" altLang="ko-KR" sz="1900" b="1" dirty="0" smtClean="0">
                <a:solidFill>
                  <a:srgbClr val="0070C0"/>
                </a:solidFill>
              </a:rPr>
              <a:t>   - 1</a:t>
            </a:r>
            <a:r>
              <a:rPr lang="ko-KR" altLang="en-US" sz="1900" b="1" dirty="0" err="1" smtClean="0">
                <a:solidFill>
                  <a:srgbClr val="0070C0"/>
                </a:solidFill>
              </a:rPr>
              <a:t>천만원</a:t>
            </a:r>
            <a:r>
              <a:rPr lang="ko-KR" altLang="en-US" sz="1900" b="1" dirty="0" smtClean="0">
                <a:solidFill>
                  <a:srgbClr val="0070C0"/>
                </a:solidFill>
              </a:rPr>
              <a:t> 짜리 우주선을 누군가 발명했다</a:t>
            </a:r>
            <a:r>
              <a:rPr lang="en-US" altLang="ko-KR" sz="1900" b="1" dirty="0" smtClean="0">
                <a:solidFill>
                  <a:srgbClr val="0070C0"/>
                </a:solidFill>
              </a:rPr>
              <a:t>. </a:t>
            </a:r>
            <a:r>
              <a:rPr lang="ko-KR" altLang="en-US" sz="1900" b="1" dirty="0" smtClean="0">
                <a:solidFill>
                  <a:srgbClr val="0070C0"/>
                </a:solidFill>
              </a:rPr>
              <a:t>구입하겠는가</a:t>
            </a:r>
            <a:r>
              <a:rPr lang="en-US" altLang="ko-KR" sz="1900" b="1" dirty="0" smtClean="0">
                <a:solidFill>
                  <a:srgbClr val="0070C0"/>
                </a:solidFill>
              </a:rPr>
              <a:t>?</a:t>
            </a:r>
          </a:p>
          <a:p>
            <a:pPr marL="457200" indent="-457200"/>
            <a:r>
              <a:rPr lang="en-US" altLang="ko-KR" sz="1900" b="1" dirty="0" smtClean="0">
                <a:solidFill>
                  <a:srgbClr val="0070C0"/>
                </a:solidFill>
              </a:rPr>
              <a:t>     </a:t>
            </a:r>
            <a:r>
              <a:rPr lang="ko-KR" altLang="en-US" sz="1900" b="1" dirty="0" smtClean="0">
                <a:solidFill>
                  <a:srgbClr val="0070C0"/>
                </a:solidFill>
              </a:rPr>
              <a:t>아무 </a:t>
            </a:r>
            <a:r>
              <a:rPr lang="ko-KR" altLang="en-US" sz="1900" b="1" dirty="0" err="1" smtClean="0">
                <a:solidFill>
                  <a:srgbClr val="0070C0"/>
                </a:solidFill>
              </a:rPr>
              <a:t>생각없이</a:t>
            </a:r>
            <a:r>
              <a:rPr lang="ko-KR" altLang="en-US" sz="19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1900" b="1" dirty="0" smtClean="0">
                <a:solidFill>
                  <a:srgbClr val="0070C0"/>
                </a:solidFill>
              </a:rPr>
              <a:t>Yes</a:t>
            </a:r>
            <a:r>
              <a:rPr lang="ko-KR" altLang="en-US" sz="1900" b="1" dirty="0" smtClean="0">
                <a:solidFill>
                  <a:srgbClr val="0070C0"/>
                </a:solidFill>
              </a:rPr>
              <a:t>라고 말할 순 있을 것이다</a:t>
            </a:r>
            <a:r>
              <a:rPr lang="en-US" altLang="ko-KR" sz="1900" b="1" dirty="0" smtClean="0">
                <a:solidFill>
                  <a:srgbClr val="0070C0"/>
                </a:solidFill>
              </a:rPr>
              <a:t>. </a:t>
            </a:r>
            <a:r>
              <a:rPr lang="ko-KR" altLang="en-US" sz="1900" b="1" dirty="0" smtClean="0">
                <a:solidFill>
                  <a:srgbClr val="0070C0"/>
                </a:solidFill>
              </a:rPr>
              <a:t>하지만</a:t>
            </a:r>
            <a:r>
              <a:rPr lang="en-US" altLang="ko-KR" sz="1900" b="1" dirty="0" smtClean="0">
                <a:solidFill>
                  <a:srgbClr val="0070C0"/>
                </a:solidFill>
              </a:rPr>
              <a:t>…</a:t>
            </a:r>
          </a:p>
          <a:p>
            <a:pPr marL="457200" indent="-457200"/>
            <a:r>
              <a:rPr lang="en-US" altLang="ko-KR" sz="1900" b="1" dirty="0" smtClean="0">
                <a:solidFill>
                  <a:srgbClr val="0070C0"/>
                </a:solidFill>
              </a:rPr>
              <a:t>     1</a:t>
            </a:r>
            <a:r>
              <a:rPr lang="ko-KR" altLang="en-US" sz="1900" b="1" dirty="0" err="1" smtClean="0">
                <a:solidFill>
                  <a:srgbClr val="0070C0"/>
                </a:solidFill>
              </a:rPr>
              <a:t>천만원</a:t>
            </a:r>
            <a:r>
              <a:rPr lang="ko-KR" altLang="en-US" sz="1900" b="1" dirty="0" smtClean="0">
                <a:solidFill>
                  <a:srgbClr val="0070C0"/>
                </a:solidFill>
              </a:rPr>
              <a:t> 짜리 우주여행 티켓보다 안 팔릴 가능성이 더 높다</a:t>
            </a:r>
            <a:r>
              <a:rPr lang="en-US" altLang="ko-KR" sz="1900" b="1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/>
            <a:r>
              <a:rPr lang="en-US" altLang="ko-KR" sz="1900" b="1" dirty="0" smtClean="0">
                <a:solidFill>
                  <a:srgbClr val="0070C0"/>
                </a:solidFill>
              </a:rPr>
              <a:t>     </a:t>
            </a:r>
            <a:r>
              <a:rPr lang="ko-KR" altLang="en-US" sz="1900" b="1" dirty="0" smtClean="0">
                <a:solidFill>
                  <a:srgbClr val="0070C0"/>
                </a:solidFill>
              </a:rPr>
              <a:t>왜 일까</a:t>
            </a:r>
            <a:r>
              <a:rPr lang="en-US" altLang="ko-KR" sz="1900" b="1" dirty="0" smtClean="0">
                <a:solidFill>
                  <a:srgbClr val="0070C0"/>
                </a:solidFill>
              </a:rPr>
              <a:t>? </a:t>
            </a:r>
            <a:r>
              <a:rPr lang="ko-KR" altLang="en-US" sz="1900" b="1" dirty="0" smtClean="0">
                <a:solidFill>
                  <a:srgbClr val="0070C0"/>
                </a:solidFill>
              </a:rPr>
              <a:t>평생 내는 버스요금을 모으면 버스 한대 값이 되는 걸</a:t>
            </a:r>
            <a:endParaRPr lang="en-US" altLang="ko-KR" sz="1900" b="1" dirty="0" smtClean="0">
              <a:solidFill>
                <a:srgbClr val="0070C0"/>
              </a:solidFill>
            </a:endParaRPr>
          </a:p>
          <a:p>
            <a:pPr marL="457200" indent="-457200"/>
            <a:r>
              <a:rPr lang="en-US" altLang="ko-KR" sz="1900" b="1" dirty="0" smtClean="0">
                <a:solidFill>
                  <a:srgbClr val="0070C0"/>
                </a:solidFill>
              </a:rPr>
              <a:t>     </a:t>
            </a:r>
            <a:r>
              <a:rPr lang="ko-KR" altLang="en-US" sz="1900" b="1" dirty="0" smtClean="0">
                <a:solidFill>
                  <a:srgbClr val="0070C0"/>
                </a:solidFill>
              </a:rPr>
              <a:t>생각해보면 그 답이 나올 것이다</a:t>
            </a:r>
            <a:r>
              <a:rPr lang="en-US" altLang="ko-KR" sz="1900" b="1" dirty="0" smtClean="0">
                <a:solidFill>
                  <a:srgbClr val="0070C0"/>
                </a:solidFill>
              </a:rPr>
              <a:t>. </a:t>
            </a:r>
            <a:r>
              <a:rPr lang="ko-KR" altLang="en-US" sz="1900" b="1" dirty="0" smtClean="0">
                <a:solidFill>
                  <a:srgbClr val="0070C0"/>
                </a:solidFill>
              </a:rPr>
              <a:t>유지</a:t>
            </a:r>
            <a:r>
              <a:rPr lang="en-US" altLang="ko-KR" sz="1900" b="1" dirty="0" smtClean="0">
                <a:solidFill>
                  <a:srgbClr val="0070C0"/>
                </a:solidFill>
              </a:rPr>
              <a:t>, </a:t>
            </a:r>
            <a:r>
              <a:rPr lang="ko-KR" altLang="en-US" sz="1900" b="1" dirty="0" smtClean="0">
                <a:solidFill>
                  <a:srgbClr val="0070C0"/>
                </a:solidFill>
              </a:rPr>
              <a:t>관리</a:t>
            </a:r>
            <a:r>
              <a:rPr lang="en-US" altLang="ko-KR" sz="1900" b="1" dirty="0" smtClean="0">
                <a:solidFill>
                  <a:srgbClr val="0070C0"/>
                </a:solidFill>
              </a:rPr>
              <a:t>, </a:t>
            </a:r>
            <a:r>
              <a:rPr lang="ko-KR" altLang="en-US" sz="1900" b="1" dirty="0" smtClean="0">
                <a:solidFill>
                  <a:srgbClr val="0070C0"/>
                </a:solidFill>
              </a:rPr>
              <a:t>보관 비용 등등</a:t>
            </a:r>
            <a:endParaRPr lang="ko-KR" altLang="en-US" sz="1900" b="1" dirty="0">
              <a:solidFill>
                <a:srgbClr val="0070C0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857224" y="1071546"/>
            <a:ext cx="7429552" cy="3071834"/>
          </a:xfrm>
          <a:prstGeom prst="roundRect">
            <a:avLst>
              <a:gd name="adj" fmla="val 88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28596" y="334012"/>
            <a:ext cx="4916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2. </a:t>
            </a:r>
            <a:r>
              <a:rPr lang="ko-KR" altLang="en-US" sz="2800" b="1" dirty="0" err="1" smtClean="0"/>
              <a:t>맥스</a:t>
            </a:r>
            <a:r>
              <a:rPr lang="ko-KR" altLang="en-US" sz="2800" b="1" dirty="0" smtClean="0"/>
              <a:t> 최초로 바퀴를 만들다</a:t>
            </a:r>
            <a:endParaRPr lang="ko-KR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28596" y="334012"/>
            <a:ext cx="3381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3. </a:t>
            </a:r>
            <a:r>
              <a:rPr lang="ko-KR" altLang="en-US" sz="2800" b="1" dirty="0" err="1" smtClean="0"/>
              <a:t>맥스</a:t>
            </a:r>
            <a:r>
              <a:rPr lang="ko-KR" altLang="en-US" sz="2800" b="1" dirty="0" smtClean="0"/>
              <a:t> 바퀴를 팔다</a:t>
            </a:r>
            <a:endParaRPr lang="ko-KR" alt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14414" y="1928802"/>
            <a:ext cx="68194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현 상태로는 불가능하지만 이 제품만 가진다면 인생이 완전히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달라질 수 있습니다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당신의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불가능한 미래를 가능으로 인도하는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유일한 방법</a:t>
            </a:r>
            <a:r>
              <a:rPr lang="en-US" altLang="ko-KR" b="1" dirty="0" smtClean="0"/>
              <a:t>…</a:t>
            </a:r>
            <a:r>
              <a:rPr lang="ko-KR" altLang="en-US" b="1" dirty="0" smtClean="0"/>
              <a:t> 바로 이 제품을 가지는 것입니다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7224" y="1357298"/>
            <a:ext cx="5107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ko-KR" sz="2400" b="1" dirty="0" smtClean="0"/>
              <a:t>A. </a:t>
            </a:r>
            <a:r>
              <a:rPr lang="ko-KR" altLang="en-US" sz="2400" b="1" dirty="0" smtClean="0"/>
              <a:t>시장을 만들다 </a:t>
            </a:r>
            <a:r>
              <a:rPr lang="en-US" altLang="ko-KR" sz="2400" b="1" dirty="0" smtClean="0"/>
              <a:t>: </a:t>
            </a:r>
            <a:r>
              <a:rPr lang="ko-KR" altLang="en-US" sz="2400" b="1" dirty="0" err="1" smtClean="0"/>
              <a:t>클로저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가시우스</a:t>
            </a:r>
            <a:endParaRPr lang="ko-KR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14480" y="3143248"/>
            <a:ext cx="5833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ko-KR" sz="3200" b="1" dirty="0" smtClean="0">
                <a:solidFill>
                  <a:srgbClr val="0070C0"/>
                </a:solidFill>
                <a:sym typeface="Wingdings" pitchFamily="2" charset="2"/>
              </a:rPr>
              <a:t></a:t>
            </a:r>
            <a:r>
              <a:rPr lang="en-US" altLang="ko-KR" sz="3600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ko-KR" altLang="en-US" sz="1600" b="1" dirty="0" smtClean="0">
                <a:solidFill>
                  <a:srgbClr val="0070C0"/>
                </a:solidFill>
                <a:sym typeface="Wingdings" pitchFamily="2" charset="2"/>
              </a:rPr>
              <a:t>고객의 이상실현을 위한 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미래를 판다 </a:t>
            </a:r>
            <a:r>
              <a:rPr lang="en-US" altLang="ko-KR" sz="3600" b="1" dirty="0" smtClean="0">
                <a:solidFill>
                  <a:srgbClr val="FF0000"/>
                </a:solidFill>
              </a:rPr>
              <a:t>!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14348" y="1214422"/>
            <a:ext cx="7715304" cy="2714644"/>
          </a:xfrm>
          <a:prstGeom prst="roundRect">
            <a:avLst>
              <a:gd name="adj" fmla="val 881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57224" y="4715730"/>
            <a:ext cx="800105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※ </a:t>
            </a:r>
            <a:r>
              <a:rPr lang="ko-KR" altLang="en-US" b="1" dirty="0" smtClean="0"/>
              <a:t>한계 </a:t>
            </a:r>
            <a:r>
              <a:rPr lang="en-US" altLang="ko-KR" b="1" dirty="0" smtClean="0"/>
              <a:t>: </a:t>
            </a:r>
            <a:r>
              <a:rPr lang="ko-KR" altLang="en-US" b="1" dirty="0" smtClean="0">
                <a:solidFill>
                  <a:srgbClr val="00B050"/>
                </a:solidFill>
              </a:rPr>
              <a:t>시장이 형성된 상태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 즉 제품이 경쟁상태에 놓이게 될 경우 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           </a:t>
            </a:r>
            <a:r>
              <a:rPr lang="ko-KR" altLang="en-US" b="1" dirty="0" smtClean="0"/>
              <a:t>구매자는 제품에서 자신의 </a:t>
            </a:r>
            <a:r>
              <a:rPr lang="en-US" altLang="ko-KR" b="1" dirty="0" smtClean="0"/>
              <a:t>‘</a:t>
            </a:r>
            <a:r>
              <a:rPr lang="ko-KR" altLang="en-US" b="1" dirty="0" smtClean="0"/>
              <a:t>유일한 미래</a:t>
            </a:r>
            <a:r>
              <a:rPr lang="en-US" altLang="ko-KR" b="1" dirty="0" smtClean="0"/>
              <a:t>’</a:t>
            </a:r>
            <a:r>
              <a:rPr lang="ko-KR" altLang="en-US" b="1" dirty="0" smtClean="0"/>
              <a:t> 또는 그 제품을 가질 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           </a:t>
            </a:r>
            <a:r>
              <a:rPr lang="ko-KR" altLang="en-US" b="1" dirty="0" smtClean="0"/>
              <a:t>경우 </a:t>
            </a:r>
            <a:r>
              <a:rPr lang="en-US" altLang="ko-KR" b="1" dirty="0" smtClean="0"/>
              <a:t>‘</a:t>
            </a:r>
            <a:r>
              <a:rPr lang="ko-KR" altLang="en-US" b="1" dirty="0" smtClean="0"/>
              <a:t>자신의 경쟁력</a:t>
            </a:r>
            <a:r>
              <a:rPr lang="en-US" altLang="ko-KR" b="1" dirty="0" smtClean="0"/>
              <a:t>’</a:t>
            </a:r>
            <a:r>
              <a:rPr lang="ko-KR" altLang="en-US" b="1" dirty="0" smtClean="0"/>
              <a:t>이라 생각하는 구매매력을 느끼지 못하므로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   </a:t>
            </a:r>
            <a:r>
              <a:rPr lang="ko-KR" altLang="en-US" b="1" dirty="0" smtClean="0"/>
              <a:t>        판매가 어렵게 된다</a:t>
            </a:r>
            <a:r>
              <a:rPr lang="en-US" altLang="ko-KR" b="1" dirty="0" smtClean="0"/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1235" y="4127849"/>
            <a:ext cx="7545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▣ 마케팅 대상 </a:t>
            </a:r>
            <a:r>
              <a:rPr lang="en-US" altLang="ko-KR" sz="2000" b="1" dirty="0" smtClean="0"/>
              <a:t>: </a:t>
            </a:r>
            <a:r>
              <a:rPr lang="ko-KR" altLang="en-US" sz="2000" b="1" dirty="0" err="1" smtClean="0"/>
              <a:t>얼리어댑터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혁신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도약을 꿈꾸는 자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거부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>
                <a:latin typeface="새굴림" pitchFamily="18" charset="-127"/>
                <a:ea typeface="새굴림" pitchFamily="18" charset="-127"/>
              </a:rPr>
              <a:t>巨富</a:t>
            </a:r>
            <a:r>
              <a:rPr lang="en-US" altLang="ko-KR" sz="2000" b="1" dirty="0" smtClean="0"/>
              <a:t>)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57224" y="5572140"/>
            <a:ext cx="7704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※ </a:t>
            </a:r>
            <a:r>
              <a:rPr lang="ko-KR" altLang="en-US" b="1" dirty="0" smtClean="0"/>
              <a:t>한계 </a:t>
            </a:r>
            <a:r>
              <a:rPr lang="en-US" altLang="ko-KR" b="1" dirty="0" smtClean="0"/>
              <a:t>: </a:t>
            </a:r>
            <a:r>
              <a:rPr lang="ko-KR" altLang="en-US" b="1" dirty="0" smtClean="0">
                <a:solidFill>
                  <a:srgbClr val="00B050"/>
                </a:solidFill>
              </a:rPr>
              <a:t>누구나 만들 수 있는 제품</a:t>
            </a:r>
            <a:r>
              <a:rPr lang="ko-KR" altLang="en-US" b="1" dirty="0" smtClean="0"/>
              <a:t>이 되면 기술적 우위로 팔긴 어렵다</a:t>
            </a:r>
            <a:r>
              <a:rPr lang="en-US" altLang="ko-KR" b="1" dirty="0" smtClean="0"/>
              <a:t>.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28596" y="334012"/>
            <a:ext cx="3381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3. </a:t>
            </a:r>
            <a:r>
              <a:rPr lang="ko-KR" altLang="en-US" sz="2800" b="1" dirty="0" err="1" smtClean="0"/>
              <a:t>맥스</a:t>
            </a:r>
            <a:r>
              <a:rPr lang="ko-KR" altLang="en-US" sz="2800" b="1" dirty="0" smtClean="0"/>
              <a:t> 바퀴를 팔다</a:t>
            </a:r>
            <a:endParaRPr lang="ko-KR" alt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75639" y="1357298"/>
            <a:ext cx="6118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ko-KR" sz="2400" b="1" dirty="0" smtClean="0"/>
              <a:t>B. </a:t>
            </a:r>
            <a:r>
              <a:rPr lang="ko-KR" altLang="en-US" sz="2400" b="1" dirty="0" smtClean="0"/>
              <a:t>성숙기에 접어든 바퀴시장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마법사 </a:t>
            </a:r>
            <a:r>
              <a:rPr lang="ko-KR" altLang="en-US" sz="2400" b="1" dirty="0" err="1" smtClean="0"/>
              <a:t>토비</a:t>
            </a:r>
            <a:endParaRPr lang="ko-KR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1235" y="4127849"/>
            <a:ext cx="77283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▣ 마케팅 포인트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가장 많은 잠재력을 가진 예비고객에 주력</a:t>
            </a:r>
            <a:r>
              <a:rPr lang="en-US" altLang="ko-KR" sz="20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/>
              <a:t>                        큰 규모의 주문에만 신경을 써야 함</a:t>
            </a:r>
            <a:r>
              <a:rPr lang="en-US" altLang="ko-KR" sz="2000" b="1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/>
              <a:t>                        사소한 주문을 만족시키려면 오히려 손실을 봄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714348" y="1214422"/>
            <a:ext cx="7715304" cy="2714644"/>
          </a:xfrm>
          <a:prstGeom prst="roundRect">
            <a:avLst>
              <a:gd name="adj" fmla="val 881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214414" y="1928802"/>
            <a:ext cx="6973384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현 상태보다 더 빠르고 더 효율적으로 일할 수 있는 방법</a:t>
            </a:r>
            <a:r>
              <a:rPr lang="en-US" altLang="ko-KR" b="1" dirty="0" smtClean="0"/>
              <a:t>…</a:t>
            </a:r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이 제품만 적용하시면 가능해 집니다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선택만 하시면 </a:t>
            </a:r>
            <a:r>
              <a:rPr lang="en-US" altLang="ko-KR" b="1" dirty="0" smtClean="0"/>
              <a:t>A</a:t>
            </a:r>
            <a:r>
              <a:rPr lang="ko-KR" altLang="en-US" b="1" dirty="0" smtClean="0"/>
              <a:t>부터 </a:t>
            </a:r>
            <a:r>
              <a:rPr lang="en-US" altLang="ko-KR" b="1" dirty="0" smtClean="0"/>
              <a:t>Z</a:t>
            </a:r>
            <a:r>
              <a:rPr lang="ko-KR" altLang="en-US" b="1" dirty="0" smtClean="0"/>
              <a:t>까지</a:t>
            </a:r>
            <a:endParaRPr lang="en-US" altLang="ko-KR" b="1" dirty="0" smtClean="0"/>
          </a:p>
          <a:p>
            <a:r>
              <a:rPr lang="ko-KR" altLang="en-US" b="1" dirty="0" smtClean="0"/>
              <a:t>최신기술과 서비스 등 토털솔루션을 제공해 드립니다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71604" y="3143248"/>
            <a:ext cx="6316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ko-KR" sz="3200" b="1" dirty="0" smtClean="0">
                <a:solidFill>
                  <a:srgbClr val="0070C0"/>
                </a:solidFill>
                <a:sym typeface="Wingdings" pitchFamily="2" charset="2"/>
              </a:rPr>
              <a:t></a:t>
            </a:r>
            <a:r>
              <a:rPr lang="en-US" altLang="ko-KR" sz="3600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ko-KR" altLang="en-US" sz="1600" b="1" dirty="0" smtClean="0">
                <a:solidFill>
                  <a:srgbClr val="0070C0"/>
                </a:solidFill>
                <a:sym typeface="Wingdings" pitchFamily="2" charset="2"/>
              </a:rPr>
              <a:t>향상된 기술을 사용해서 얻는 </a:t>
            </a:r>
            <a:r>
              <a:rPr lang="ko-KR" altLang="en-US" sz="3600" b="1" dirty="0" smtClean="0">
                <a:solidFill>
                  <a:srgbClr val="FF0000"/>
                </a:solidFill>
                <a:sym typeface="Wingdings" pitchFamily="2" charset="2"/>
              </a:rPr>
              <a:t>이익을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 판다 </a:t>
            </a:r>
            <a:r>
              <a:rPr lang="en-US" altLang="ko-KR" sz="3600" b="1" dirty="0" smtClean="0">
                <a:solidFill>
                  <a:srgbClr val="FF0000"/>
                </a:solidFill>
              </a:rPr>
              <a:t>!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28596" y="334012"/>
            <a:ext cx="3381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3. </a:t>
            </a:r>
            <a:r>
              <a:rPr lang="ko-KR" altLang="en-US" sz="2800" b="1" dirty="0" err="1" smtClean="0"/>
              <a:t>맥스</a:t>
            </a:r>
            <a:r>
              <a:rPr lang="ko-KR" altLang="en-US" sz="2800" b="1" dirty="0" smtClean="0"/>
              <a:t> 바퀴를 팔다</a:t>
            </a:r>
            <a:endParaRPr lang="ko-KR" alt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7224" y="1357298"/>
            <a:ext cx="6954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ko-KR" sz="2400" b="1" dirty="0" smtClean="0"/>
              <a:t>C. </a:t>
            </a:r>
            <a:r>
              <a:rPr lang="ko-KR" altLang="en-US" sz="2400" b="1" dirty="0" smtClean="0"/>
              <a:t>경쟁에 접어든 시장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인간관계 </a:t>
            </a:r>
            <a:r>
              <a:rPr lang="ko-KR" altLang="en-US" sz="2400" b="1" dirty="0" err="1" smtClean="0"/>
              <a:t>구축자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빌더</a:t>
            </a:r>
            <a:r>
              <a:rPr lang="ko-KR" altLang="en-US" sz="2400" b="1" dirty="0" smtClean="0"/>
              <a:t> 벤</a:t>
            </a:r>
            <a:endParaRPr lang="ko-KR" altLang="en-US" sz="2400" b="1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714348" y="1214422"/>
            <a:ext cx="7715304" cy="2714644"/>
          </a:xfrm>
          <a:prstGeom prst="roundRect">
            <a:avLst>
              <a:gd name="adj" fmla="val 881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714480" y="3143248"/>
            <a:ext cx="5833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ko-KR" sz="3200" b="1" dirty="0" smtClean="0">
                <a:solidFill>
                  <a:srgbClr val="0070C0"/>
                </a:solidFill>
                <a:sym typeface="Wingdings" pitchFamily="2" charset="2"/>
              </a:rPr>
              <a:t></a:t>
            </a:r>
            <a:r>
              <a:rPr lang="en-US" altLang="ko-KR" sz="3600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ko-KR" altLang="en-US" sz="1600" b="1" dirty="0" smtClean="0">
                <a:solidFill>
                  <a:srgbClr val="0070C0"/>
                </a:solidFill>
                <a:sym typeface="Wingdings" pitchFamily="2" charset="2"/>
              </a:rPr>
              <a:t>고객이익에 도움이 되는 </a:t>
            </a:r>
            <a:r>
              <a:rPr lang="ko-KR" altLang="en-US" sz="3600" b="1" dirty="0" smtClean="0">
                <a:solidFill>
                  <a:srgbClr val="FF0000"/>
                </a:solidFill>
                <a:sym typeface="Wingdings" pitchFamily="2" charset="2"/>
              </a:rPr>
              <a:t>편익을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 판다 </a:t>
            </a:r>
            <a:r>
              <a:rPr lang="en-US" altLang="ko-KR" sz="3600" b="1" dirty="0" smtClean="0">
                <a:solidFill>
                  <a:srgbClr val="FF0000"/>
                </a:solidFill>
              </a:rPr>
              <a:t>!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4414" y="1928802"/>
            <a:ext cx="73565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귀사가 사용하는 제품과 유사한 제품을 팔게 됐습니다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경쟁력 있는 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가격에 납기가 정확하고 뛰어난 품질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 다양한 옵션까지 갖춘 표준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제품을 공급합니다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필요하시면 </a:t>
            </a:r>
            <a:r>
              <a:rPr lang="ko-KR" altLang="en-US" b="1" dirty="0" err="1" smtClean="0"/>
              <a:t>연락바라구요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언제 술이나 한잔</a:t>
            </a:r>
            <a:r>
              <a:rPr lang="en-US" altLang="ko-KR" b="1" dirty="0" smtClean="0"/>
              <a:t>^^?</a:t>
            </a:r>
            <a:endParaRPr lang="ko-KR" alt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57224" y="5572140"/>
            <a:ext cx="4674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※ </a:t>
            </a:r>
            <a:r>
              <a:rPr lang="ko-KR" altLang="en-US" b="1" dirty="0" smtClean="0"/>
              <a:t>한계 </a:t>
            </a:r>
            <a:r>
              <a:rPr lang="en-US" altLang="ko-KR" b="1" dirty="0" smtClean="0"/>
              <a:t>: </a:t>
            </a:r>
            <a:r>
              <a:rPr lang="ko-KR" altLang="en-US" b="1" dirty="0" smtClean="0">
                <a:solidFill>
                  <a:srgbClr val="00B050"/>
                </a:solidFill>
              </a:rPr>
              <a:t>충성고객도 가격 앞에선 무너진다</a:t>
            </a:r>
            <a:r>
              <a:rPr lang="en-US" altLang="ko-KR" b="1" dirty="0" smtClean="0">
                <a:solidFill>
                  <a:srgbClr val="00B050"/>
                </a:solidFill>
              </a:rPr>
              <a:t>.</a:t>
            </a:r>
            <a:endParaRPr lang="en-US" altLang="ko-KR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11235" y="4127849"/>
            <a:ext cx="78181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▣ 마케팅 포인트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표준규격으로 납품이 가능한 모든 업체</a:t>
            </a:r>
            <a:r>
              <a:rPr lang="en-US" altLang="ko-KR" sz="20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/>
              <a:t>                        평소 인맥관리가 승패의 요건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틈새를 기다림</a:t>
            </a:r>
            <a:r>
              <a:rPr lang="en-US" altLang="ko-KR" sz="2000" b="1" dirty="0" smtClean="0"/>
              <a:t>…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/>
              <a:t>                        신용이 생명이므로 </a:t>
            </a:r>
            <a:r>
              <a:rPr lang="ko-KR" altLang="en-US" sz="2000" b="1" dirty="0" err="1" smtClean="0"/>
              <a:t>납기과</a:t>
            </a:r>
            <a:r>
              <a:rPr lang="ko-KR" altLang="en-US" sz="2000" b="1" dirty="0" smtClean="0"/>
              <a:t> 약속을 철저히 지킴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28596" y="334012"/>
            <a:ext cx="3381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3. </a:t>
            </a:r>
            <a:r>
              <a:rPr lang="ko-KR" altLang="en-US" sz="2800" b="1" dirty="0" err="1" smtClean="0"/>
              <a:t>맥스</a:t>
            </a:r>
            <a:r>
              <a:rPr lang="ko-KR" altLang="en-US" sz="2800" b="1" dirty="0" smtClean="0"/>
              <a:t> 바퀴를 팔다</a:t>
            </a:r>
            <a:endParaRPr lang="ko-KR" alt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26130" y="1357298"/>
            <a:ext cx="6443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ko-KR" sz="2400" b="1" dirty="0" smtClean="0"/>
              <a:t>D. </a:t>
            </a:r>
            <a:r>
              <a:rPr lang="ko-KR" altLang="en-US" sz="2400" b="1" dirty="0" smtClean="0"/>
              <a:t>과열경쟁에서 살아남기 </a:t>
            </a:r>
            <a:r>
              <a:rPr lang="en-US" altLang="ko-KR" sz="2400" b="1" dirty="0" smtClean="0"/>
              <a:t>: </a:t>
            </a:r>
            <a:r>
              <a:rPr lang="ko-KR" altLang="en-US" sz="2400" b="1" dirty="0" err="1" smtClean="0"/>
              <a:t>세일즈</a:t>
            </a:r>
            <a:r>
              <a:rPr lang="ko-KR" altLang="en-US" sz="2400" b="1" dirty="0" smtClean="0"/>
              <a:t> 캡틴 </a:t>
            </a:r>
            <a:r>
              <a:rPr lang="ko-KR" altLang="en-US" sz="2400" b="1" dirty="0" err="1" smtClean="0"/>
              <a:t>칼렙</a:t>
            </a:r>
            <a:endParaRPr lang="ko-KR" altLang="en-US" sz="2400" b="1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714348" y="1214422"/>
            <a:ext cx="7715304" cy="2714644"/>
          </a:xfrm>
          <a:prstGeom prst="roundRect">
            <a:avLst>
              <a:gd name="adj" fmla="val 881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214414" y="1928802"/>
            <a:ext cx="69012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저희 매장에 오시면 항상 최고의 제품을 최상의 서비스로 </a:t>
            </a:r>
            <a:r>
              <a:rPr lang="ko-KR" altLang="en-US" b="1" dirty="0" err="1" smtClean="0"/>
              <a:t>판매합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err="1" smtClean="0"/>
              <a:t>니다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고객님이 이미 아시다시피 저희 브랜드는 믿고 신뢰하실 수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있습니다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저희 매장에서 고객감동을 체험하시기 바랍니다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28728" y="3143248"/>
            <a:ext cx="6798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ko-KR" sz="3200" b="1" dirty="0" smtClean="0">
                <a:solidFill>
                  <a:srgbClr val="0070C0"/>
                </a:solidFill>
                <a:sym typeface="Wingdings" pitchFamily="2" charset="2"/>
              </a:rPr>
              <a:t></a:t>
            </a:r>
            <a:r>
              <a:rPr lang="en-US" altLang="ko-KR" sz="3600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ko-KR" altLang="en-US" sz="1600" b="1" dirty="0" smtClean="0">
                <a:solidFill>
                  <a:srgbClr val="0070C0"/>
                </a:solidFill>
                <a:sym typeface="Wingdings" pitchFamily="2" charset="2"/>
              </a:rPr>
              <a:t>고객과 회사가 서로 이익이 되는 </a:t>
            </a:r>
            <a:r>
              <a:rPr lang="ko-KR" altLang="en-US" sz="3600" b="1" dirty="0" smtClean="0">
                <a:solidFill>
                  <a:srgbClr val="FF0000"/>
                </a:solidFill>
                <a:sym typeface="Wingdings" pitchFamily="2" charset="2"/>
              </a:rPr>
              <a:t>만족을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 판다 </a:t>
            </a:r>
            <a:r>
              <a:rPr lang="en-US" altLang="ko-KR" sz="3600" b="1" dirty="0" smtClean="0">
                <a:solidFill>
                  <a:srgbClr val="FF0000"/>
                </a:solidFill>
              </a:rPr>
              <a:t>!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5572140"/>
            <a:ext cx="782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※ </a:t>
            </a:r>
            <a:r>
              <a:rPr lang="ko-KR" altLang="en-US" b="1" dirty="0" smtClean="0"/>
              <a:t>한계 </a:t>
            </a:r>
            <a:r>
              <a:rPr lang="en-US" altLang="ko-KR" b="1" dirty="0" smtClean="0"/>
              <a:t>:</a:t>
            </a:r>
            <a:r>
              <a:rPr lang="en-US" altLang="ko-KR" b="1" dirty="0" smtClean="0">
                <a:solidFill>
                  <a:srgbClr val="00B050"/>
                </a:solidFill>
              </a:rPr>
              <a:t> </a:t>
            </a:r>
            <a:r>
              <a:rPr lang="ko-KR" altLang="en-US" b="1" dirty="0" err="1" smtClean="0"/>
              <a:t>저마진</a:t>
            </a:r>
            <a:r>
              <a:rPr lang="ko-KR" altLang="en-US" b="1" dirty="0" smtClean="0"/>
              <a:t> 구조이므로 시장상황에 따른 매출증감이 뚜렷하고</a:t>
            </a:r>
            <a:endParaRPr lang="en-US" altLang="ko-KR" b="1" dirty="0" smtClean="0"/>
          </a:p>
          <a:p>
            <a:r>
              <a:rPr lang="en-US" altLang="ko-KR" b="1" dirty="0" smtClean="0"/>
              <a:t>           </a:t>
            </a:r>
            <a:r>
              <a:rPr lang="ko-KR" altLang="en-US" b="1" dirty="0" smtClean="0"/>
              <a:t>시장구조상 과열경쟁을 기본전재로 하기 때문에 규모의 경제를 </a:t>
            </a:r>
            <a:endParaRPr lang="en-US" altLang="ko-KR" b="1" dirty="0" smtClean="0"/>
          </a:p>
          <a:p>
            <a:r>
              <a:rPr lang="en-US" altLang="ko-KR" b="1" dirty="0" smtClean="0"/>
              <a:t>           </a:t>
            </a:r>
            <a:r>
              <a:rPr lang="ko-KR" altLang="en-US" b="1" dirty="0" smtClean="0"/>
              <a:t>넘어 자전거 경제의 유혹에 빠져 그만큼 관리 </a:t>
            </a:r>
            <a:r>
              <a:rPr lang="ko-KR" altLang="en-US" b="1" dirty="0" err="1" smtClean="0"/>
              <a:t>리스크가</a:t>
            </a:r>
            <a:r>
              <a:rPr lang="ko-KR" altLang="en-US" b="1" dirty="0" smtClean="0"/>
              <a:t> 커짐</a:t>
            </a:r>
            <a:r>
              <a:rPr lang="en-US" altLang="ko-KR" b="1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1235" y="4127849"/>
            <a:ext cx="77155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▣ 마케팅 대상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일반 구매 고객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및 </a:t>
            </a:r>
            <a:r>
              <a:rPr lang="ko-KR" altLang="en-US" sz="2000" b="1" dirty="0" err="1" smtClean="0"/>
              <a:t>재구매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교체 고객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                      </a:t>
            </a:r>
            <a:r>
              <a:rPr lang="ko-KR" altLang="en-US" sz="2000" b="1" dirty="0" smtClean="0"/>
              <a:t>브랜드파워로 고유 디자인과 표준옵션만 제공</a:t>
            </a:r>
            <a:r>
              <a:rPr lang="en-US" altLang="ko-KR" sz="20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                      </a:t>
            </a:r>
            <a:r>
              <a:rPr lang="ko-KR" altLang="en-US" sz="2000" b="1" dirty="0" smtClean="0"/>
              <a:t>고객감동을 최우선으로 한 판매서비스 제공전략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28596" y="334012"/>
            <a:ext cx="4584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4. </a:t>
            </a:r>
            <a:r>
              <a:rPr lang="ko-KR" altLang="en-US" sz="2800" b="1" dirty="0" err="1" smtClean="0"/>
              <a:t>맥스</a:t>
            </a:r>
            <a:r>
              <a:rPr lang="ko-KR" altLang="en-US" sz="2800" b="1" dirty="0" smtClean="0"/>
              <a:t> 마케팅 천재가 되다</a:t>
            </a:r>
            <a:endParaRPr lang="ko-KR" alt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26130" y="1357298"/>
            <a:ext cx="5654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ko-KR" altLang="en-US" sz="2400" b="1" dirty="0" smtClean="0"/>
              <a:t>▣</a:t>
            </a: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기업에 활력을 주는 구조조정과 분사</a:t>
            </a:r>
            <a:endParaRPr lang="ko-KR" altLang="en-US" sz="2400" b="1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714348" y="1214422"/>
            <a:ext cx="7715304" cy="3714776"/>
          </a:xfrm>
          <a:prstGeom prst="roundRect">
            <a:avLst>
              <a:gd name="adj" fmla="val 881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214414" y="1857364"/>
            <a:ext cx="6684843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서로 성격이나 목표가 다른 부분이 같은 의사결정권자</a:t>
            </a:r>
            <a:r>
              <a:rPr lang="en-US" altLang="ko-KR" b="1" dirty="0" smtClean="0"/>
              <a:t>(CEO)</a:t>
            </a:r>
            <a:r>
              <a:rPr lang="ko-KR" altLang="en-US" b="1" dirty="0" smtClean="0"/>
              <a:t>의 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통제를 받게 되면 </a:t>
            </a:r>
            <a:r>
              <a:rPr lang="en-US" altLang="ko-KR" b="1" dirty="0" smtClean="0"/>
              <a:t>CEO</a:t>
            </a:r>
            <a:r>
              <a:rPr lang="ko-KR" altLang="en-US" b="1" dirty="0" smtClean="0"/>
              <a:t>의 성향에 따라 피해를 입게 된다</a:t>
            </a:r>
            <a:r>
              <a:rPr lang="en-US" altLang="ko-KR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그러므로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분사와 구조조정을 통해 각계의 기업으로 성장할 수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있는 구조를 만들어야 한다</a:t>
            </a:r>
            <a:r>
              <a:rPr lang="en-US" altLang="ko-KR" b="1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728" y="3497049"/>
            <a:ext cx="66351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ko-KR" sz="3200" b="1" dirty="0" smtClean="0">
                <a:solidFill>
                  <a:srgbClr val="0070C0"/>
                </a:solidFill>
                <a:sym typeface="Wingdings" pitchFamily="2" charset="2"/>
              </a:rPr>
              <a:t>Q.</a:t>
            </a:r>
            <a:r>
              <a:rPr lang="en-US" altLang="ko-KR" sz="3600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ko-KR" altLang="en-US" sz="3200" b="1" dirty="0" err="1" smtClean="0">
                <a:solidFill>
                  <a:srgbClr val="0070C0"/>
                </a:solidFill>
                <a:sym typeface="Wingdings" pitchFamily="2" charset="2"/>
              </a:rPr>
              <a:t>맥스는</a:t>
            </a:r>
            <a:r>
              <a:rPr lang="ko-KR" altLang="en-US" sz="3200" b="1" dirty="0" smtClean="0">
                <a:solidFill>
                  <a:srgbClr val="0070C0"/>
                </a:solidFill>
                <a:sym typeface="Wingdings" pitchFamily="2" charset="2"/>
              </a:rPr>
              <a:t> 왜 마케팅 천재일까요</a:t>
            </a:r>
            <a:r>
              <a:rPr lang="en-US" altLang="ko-KR" sz="3200" b="1" dirty="0" smtClean="0">
                <a:solidFill>
                  <a:srgbClr val="0070C0"/>
                </a:solidFill>
                <a:sym typeface="Wingdings" pitchFamily="2" charset="2"/>
              </a:rPr>
              <a:t>?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ko-KR" sz="3200" b="1" dirty="0" smtClean="0">
                <a:solidFill>
                  <a:srgbClr val="0070C0"/>
                </a:solidFill>
                <a:sym typeface="Wingdings" pitchFamily="2" charset="2"/>
              </a:rPr>
              <a:t>A. _________________________________</a:t>
            </a:r>
            <a:r>
              <a:rPr lang="ko-KR" altLang="en-US" sz="3200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5143512"/>
            <a:ext cx="76578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※ </a:t>
            </a:r>
            <a:r>
              <a:rPr lang="ko-KR" altLang="en-US" b="1" dirty="0" smtClean="0"/>
              <a:t>한계 </a:t>
            </a:r>
            <a:r>
              <a:rPr lang="en-US" altLang="ko-KR" b="1" dirty="0" smtClean="0"/>
              <a:t>:</a:t>
            </a:r>
            <a:r>
              <a:rPr lang="en-US" altLang="ko-KR" b="1" dirty="0" smtClean="0">
                <a:solidFill>
                  <a:srgbClr val="00B050"/>
                </a:solidFill>
              </a:rPr>
              <a:t> </a:t>
            </a:r>
            <a:r>
              <a:rPr lang="ko-KR" altLang="en-US" b="1" dirty="0" err="1" smtClean="0"/>
              <a:t>저마진</a:t>
            </a:r>
            <a:r>
              <a:rPr lang="ko-KR" altLang="en-US" b="1" dirty="0" smtClean="0"/>
              <a:t> 구조이므로 시장상황에 따른 매출증감이 뚜렷하고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           </a:t>
            </a:r>
            <a:r>
              <a:rPr lang="ko-KR" altLang="en-US" b="1" dirty="0" smtClean="0"/>
              <a:t>시장구조상 과열경쟁을 기본전재로 하기 때문에 규모의 경제를 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           </a:t>
            </a:r>
            <a:r>
              <a:rPr lang="ko-KR" altLang="en-US" b="1" dirty="0" smtClean="0"/>
              <a:t>넘어 자전거 경제의 유혹에 빠져 그만큼 관리 </a:t>
            </a:r>
            <a:r>
              <a:rPr lang="ko-KR" altLang="en-US" b="1" dirty="0" err="1" smtClean="0"/>
              <a:t>리스크가</a:t>
            </a:r>
            <a:r>
              <a:rPr lang="ko-KR" altLang="en-US" b="1" dirty="0" smtClean="0"/>
              <a:t> 커짐</a:t>
            </a:r>
            <a:r>
              <a:rPr lang="en-US" altLang="ko-KR" b="1" dirty="0" smtClean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366779" y="1933320"/>
            <a:ext cx="215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err="1" smtClean="0"/>
              <a:t>세일즈</a:t>
            </a:r>
            <a:r>
              <a:rPr lang="ko-KR" altLang="en-US" sz="2000" b="1" dirty="0" smtClean="0"/>
              <a:t> 캡틴 </a:t>
            </a:r>
            <a:r>
              <a:rPr lang="ko-KR" altLang="en-US" sz="2000" b="1" dirty="0" err="1" smtClean="0"/>
              <a:t>칼렙</a:t>
            </a:r>
            <a:endParaRPr lang="ko-KR" alt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51979" y="3076328"/>
            <a:ext cx="3018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err="1" smtClean="0"/>
              <a:t>인간관계구축자</a:t>
            </a:r>
            <a:r>
              <a:rPr lang="ko-KR" altLang="en-US" sz="2000" b="1" dirty="0" smtClean="0"/>
              <a:t> </a:t>
            </a:r>
            <a:r>
              <a:rPr lang="ko-KR" altLang="en-US" sz="2000" b="1" dirty="0" err="1" smtClean="0"/>
              <a:t>빌더</a:t>
            </a:r>
            <a:r>
              <a:rPr lang="ko-KR" altLang="en-US" sz="2000" b="1" dirty="0" smtClean="0"/>
              <a:t> 벤</a:t>
            </a:r>
            <a:endParaRPr lang="ko-KR" alt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351979" y="4147898"/>
            <a:ext cx="1556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마법사 </a:t>
            </a:r>
            <a:r>
              <a:rPr lang="ko-KR" altLang="en-US" sz="2000" b="1" dirty="0" err="1" smtClean="0"/>
              <a:t>토비</a:t>
            </a:r>
            <a:endParaRPr lang="ko-KR" alt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51979" y="5219468"/>
            <a:ext cx="2069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err="1" smtClean="0"/>
              <a:t>클로저</a:t>
            </a:r>
            <a:r>
              <a:rPr lang="ko-KR" altLang="en-US" sz="2000" b="1" dirty="0" smtClean="0"/>
              <a:t> </a:t>
            </a:r>
            <a:r>
              <a:rPr lang="ko-KR" altLang="en-US" sz="2000" b="1" dirty="0" err="1" smtClean="0"/>
              <a:t>카시우스</a:t>
            </a:r>
            <a:endParaRPr lang="ko-KR" alt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38061" y="1928802"/>
            <a:ext cx="343235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보편화된 표준 형식의 제품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ko-KR" altLang="en-US" sz="2000" b="1" dirty="0" smtClean="0"/>
              <a:t> </a:t>
            </a:r>
            <a:r>
              <a:rPr lang="ko-KR" altLang="en-US" sz="2000" b="1" dirty="0" err="1" smtClean="0"/>
              <a:t>마트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전문점에서 판매</a:t>
            </a:r>
            <a:endParaRPr lang="ko-KR" alt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138061" y="3059668"/>
            <a:ext cx="403828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전문적인 멀티 형태의 제품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ko-KR" altLang="en-US" sz="2000" b="1" dirty="0" smtClean="0"/>
              <a:t> 대량납품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불량 맞교환</a:t>
            </a:r>
            <a:r>
              <a:rPr lang="en-US" altLang="ko-KR" sz="2000" b="1" dirty="0" smtClean="0"/>
              <a:t>), </a:t>
            </a:r>
            <a:r>
              <a:rPr lang="ko-KR" altLang="en-US" sz="2000" b="1" dirty="0" smtClean="0"/>
              <a:t>총판유통</a:t>
            </a:r>
            <a:endParaRPr lang="ko-KR" alt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38061" y="4131238"/>
            <a:ext cx="386516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신기술 제품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접목기획 제공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ko-KR" altLang="en-US" sz="2000" b="1" dirty="0" smtClean="0"/>
              <a:t> </a:t>
            </a:r>
            <a:r>
              <a:rPr lang="ko-KR" altLang="en-US" sz="2000" b="1" dirty="0" err="1" smtClean="0"/>
              <a:t>턴키판매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제품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기술</a:t>
            </a:r>
            <a:r>
              <a:rPr lang="en-US" altLang="ko-KR" sz="2000" b="1" dirty="0" smtClean="0"/>
              <a:t>, A/S </a:t>
            </a:r>
            <a:r>
              <a:rPr lang="ko-KR" altLang="en-US" sz="2000" b="1" dirty="0" smtClean="0"/>
              <a:t>제공</a:t>
            </a:r>
            <a:r>
              <a:rPr lang="en-US" altLang="ko-KR" sz="2000" b="1" dirty="0" smtClean="0"/>
              <a:t>)</a:t>
            </a:r>
            <a:endParaRPr lang="ko-KR" alt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138061" y="5214950"/>
            <a:ext cx="377859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아직 세상이 필요치 않는 제품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ko-KR" altLang="en-US" sz="2000" b="1" dirty="0" smtClean="0"/>
              <a:t> </a:t>
            </a:r>
            <a:r>
              <a:rPr lang="ko-KR" altLang="en-US" sz="2000" b="1" dirty="0" err="1" smtClean="0"/>
              <a:t>프리젠테이션으로</a:t>
            </a:r>
            <a:r>
              <a:rPr lang="ko-KR" altLang="en-US" sz="2000" b="1" dirty="0" smtClean="0"/>
              <a:t> 판매</a:t>
            </a:r>
            <a:endParaRPr lang="ko-KR" altLang="en-US" sz="2000" b="1" dirty="0"/>
          </a:p>
        </p:txBody>
      </p:sp>
      <p:sp>
        <p:nvSpPr>
          <p:cNvPr id="12" name="톱니 모양의 오른쪽 화살표 11"/>
          <p:cNvSpPr/>
          <p:nvPr/>
        </p:nvSpPr>
        <p:spPr>
          <a:xfrm rot="5400000">
            <a:off x="-1035899" y="3326377"/>
            <a:ext cx="3786214" cy="1142976"/>
          </a:xfrm>
          <a:prstGeom prst="notchedRightArrow">
            <a:avLst>
              <a:gd name="adj1" fmla="val 54849"/>
              <a:gd name="adj2" fmla="val 480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톱니 모양의 오른쪽 화살표 12"/>
          <p:cNvSpPr/>
          <p:nvPr/>
        </p:nvSpPr>
        <p:spPr>
          <a:xfrm rot="16200000">
            <a:off x="6533288" y="3433534"/>
            <a:ext cx="4000528" cy="1142976"/>
          </a:xfrm>
          <a:prstGeom prst="notchedRightArrow">
            <a:avLst>
              <a:gd name="adj1" fmla="val 54849"/>
              <a:gd name="adj2" fmla="val 480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42878" y="2433386"/>
            <a:ext cx="4411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보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편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적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인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마</a:t>
            </a:r>
            <a:endParaRPr lang="en-US" altLang="ko-KR" sz="2000" b="1" dirty="0" smtClean="0"/>
          </a:p>
          <a:p>
            <a:r>
              <a:rPr lang="ko-KR" altLang="en-US" sz="2000" b="1" dirty="0" err="1" smtClean="0"/>
              <a:t>케</a:t>
            </a:r>
            <a:endParaRPr lang="en-US" altLang="ko-KR" sz="2000" b="1" dirty="0" smtClean="0"/>
          </a:p>
          <a:p>
            <a:r>
              <a:rPr lang="ko-KR" altLang="en-US" sz="2000" b="1" dirty="0" err="1" smtClean="0"/>
              <a:t>팅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순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서</a:t>
            </a:r>
            <a:endParaRPr lang="en-US" altLang="ko-KR" sz="20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8319222" y="2647700"/>
            <a:ext cx="44114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실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무</a:t>
            </a:r>
            <a:endParaRPr lang="en-US" altLang="ko-KR" sz="2000" b="1" dirty="0" smtClean="0"/>
          </a:p>
          <a:p>
            <a:endParaRPr lang="en-US" altLang="ko-KR" sz="2000" b="1" dirty="0" smtClean="0"/>
          </a:p>
          <a:p>
            <a:r>
              <a:rPr lang="ko-KR" altLang="en-US" sz="2000" b="1" dirty="0" smtClean="0"/>
              <a:t>마</a:t>
            </a:r>
            <a:endParaRPr lang="en-US" altLang="ko-KR" sz="2000" b="1" dirty="0" smtClean="0"/>
          </a:p>
          <a:p>
            <a:r>
              <a:rPr lang="ko-KR" altLang="en-US" sz="2000" b="1" dirty="0" err="1" smtClean="0"/>
              <a:t>케</a:t>
            </a:r>
            <a:endParaRPr lang="en-US" altLang="ko-KR" sz="2000" b="1" dirty="0" smtClean="0"/>
          </a:p>
          <a:p>
            <a:r>
              <a:rPr lang="ko-KR" altLang="en-US" sz="2000" b="1" dirty="0" err="1" smtClean="0"/>
              <a:t>팅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순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서</a:t>
            </a:r>
            <a:endParaRPr lang="en-US" altLang="ko-KR" sz="20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428596" y="334012"/>
            <a:ext cx="4584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4. </a:t>
            </a:r>
            <a:r>
              <a:rPr lang="ko-KR" altLang="en-US" sz="2800" b="1" dirty="0" err="1" smtClean="0"/>
              <a:t>맥스</a:t>
            </a:r>
            <a:r>
              <a:rPr lang="ko-KR" altLang="en-US" sz="2800" b="1" dirty="0" smtClean="0"/>
              <a:t> 마케팅 천재가 되다</a:t>
            </a:r>
            <a:endParaRPr lang="ko-KR" altLang="en-US" sz="2800" b="1" dirty="0"/>
          </a:p>
        </p:txBody>
      </p:sp>
      <p:sp>
        <p:nvSpPr>
          <p:cNvPr id="23" name="직사각형 22"/>
          <p:cNvSpPr/>
          <p:nvPr/>
        </p:nvSpPr>
        <p:spPr>
          <a:xfrm>
            <a:off x="785786" y="1119830"/>
            <a:ext cx="3310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b="1" dirty="0" smtClean="0"/>
              <a:t>▣ 마케팅 진행순서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334012"/>
            <a:ext cx="3839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5. </a:t>
            </a:r>
            <a:r>
              <a:rPr lang="ko-KR" altLang="en-US" sz="2800" b="1" dirty="0" smtClean="0"/>
              <a:t>저자가 하고 싶은 말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07194" y="1428736"/>
            <a:ext cx="5594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1. </a:t>
            </a:r>
            <a:r>
              <a:rPr lang="ko-KR" altLang="en-US" sz="2400" b="1" dirty="0" smtClean="0"/>
              <a:t>모든 것을 팔 수 있는 </a:t>
            </a:r>
            <a:r>
              <a:rPr lang="ko-KR" altLang="en-US" sz="2400" b="1" dirty="0" err="1" smtClean="0"/>
              <a:t>마케터는</a:t>
            </a:r>
            <a:r>
              <a:rPr lang="ko-KR" altLang="en-US" sz="2400" b="1" dirty="0" smtClean="0"/>
              <a:t> 없다</a:t>
            </a:r>
            <a:r>
              <a:rPr lang="en-US" altLang="ko-KR" sz="2400" b="1" dirty="0" smtClean="0"/>
              <a:t>.</a:t>
            </a:r>
            <a:endParaRPr lang="ko-KR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07194" y="2143116"/>
            <a:ext cx="3004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2. </a:t>
            </a:r>
            <a:r>
              <a:rPr lang="ko-KR" altLang="en-US" sz="2400" b="1" dirty="0" smtClean="0"/>
              <a:t>항상 귀를 열어라</a:t>
            </a:r>
            <a:r>
              <a:rPr lang="en-US" altLang="ko-KR" sz="2400" b="1" dirty="0" smtClean="0"/>
              <a:t>.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194" y="3571876"/>
            <a:ext cx="3946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4. </a:t>
            </a:r>
            <a:r>
              <a:rPr lang="ko-KR" altLang="en-US" sz="2400" b="1" dirty="0" smtClean="0"/>
              <a:t>잘할 수 있는 일만 하라</a:t>
            </a:r>
            <a:r>
              <a:rPr lang="en-US" altLang="ko-KR" sz="2400" b="1" dirty="0" smtClean="0"/>
              <a:t>.</a:t>
            </a:r>
            <a:r>
              <a:rPr lang="ko-KR" altLang="en-US" sz="2400" b="1" dirty="0" smtClean="0"/>
              <a:t> </a:t>
            </a:r>
            <a:endParaRPr lang="ko-KR" alt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07194" y="2857496"/>
            <a:ext cx="4036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3. </a:t>
            </a:r>
            <a:r>
              <a:rPr lang="ko-KR" altLang="en-US" sz="2400" b="1" dirty="0" smtClean="0"/>
              <a:t>시장의 변화에 </a:t>
            </a:r>
            <a:r>
              <a:rPr lang="ko-KR" altLang="en-US" sz="2400" b="1" dirty="0" err="1" smtClean="0"/>
              <a:t>민감하라</a:t>
            </a:r>
            <a:r>
              <a:rPr lang="en-US" altLang="ko-KR" sz="2400" b="1" dirty="0" smtClean="0"/>
              <a:t>. </a:t>
            </a:r>
            <a:endParaRPr lang="ko-KR" altLang="en-US" sz="2400" b="1" dirty="0"/>
          </a:p>
        </p:txBody>
      </p:sp>
      <p:sp>
        <p:nvSpPr>
          <p:cNvPr id="11" name="직사각형 10"/>
          <p:cNvSpPr/>
          <p:nvPr/>
        </p:nvSpPr>
        <p:spPr>
          <a:xfrm>
            <a:off x="807194" y="4286256"/>
            <a:ext cx="4652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 smtClean="0"/>
              <a:t>5. </a:t>
            </a:r>
            <a:r>
              <a:rPr lang="ko-KR" altLang="en-US" sz="2400" b="1" dirty="0" smtClean="0"/>
              <a:t>물러날 땐 과감하게 물러나라</a:t>
            </a:r>
            <a:r>
              <a:rPr lang="en-US" altLang="ko-KR" sz="2400" b="1" dirty="0" smtClean="0"/>
              <a:t>.</a:t>
            </a:r>
            <a:endParaRPr lang="ko-KR" altLang="en-US" sz="2400" b="1" dirty="0"/>
          </a:p>
        </p:txBody>
      </p:sp>
      <p:sp>
        <p:nvSpPr>
          <p:cNvPr id="12" name="직사각형 11"/>
          <p:cNvSpPr/>
          <p:nvPr/>
        </p:nvSpPr>
        <p:spPr>
          <a:xfrm>
            <a:off x="1071538" y="5279068"/>
            <a:ext cx="6986556" cy="721700"/>
          </a:xfrm>
          <a:prstGeom prst="rect">
            <a:avLst/>
          </a:prstGeom>
          <a:ln w="50800" cmpd="thickThin">
            <a:solidFill>
              <a:srgbClr val="FF0000"/>
            </a:solidFill>
          </a:ln>
        </p:spPr>
        <p:txBody>
          <a:bodyPr wrap="none" lIns="216000" tIns="108000" rIns="72000" bIns="180000">
            <a:spAutoFit/>
          </a:bodyPr>
          <a:lstStyle/>
          <a:p>
            <a:r>
              <a:rPr lang="ko-KR" altLang="en-US" sz="2800" b="1" dirty="0" err="1" smtClean="0"/>
              <a:t>다섯가지를</a:t>
            </a:r>
            <a:r>
              <a:rPr lang="ko-KR" altLang="en-US" sz="2800" b="1" dirty="0" smtClean="0"/>
              <a:t> 모두 갖춘 </a:t>
            </a:r>
            <a:r>
              <a:rPr lang="ko-KR" altLang="en-US" sz="2800" b="1" dirty="0" err="1" smtClean="0"/>
              <a:t>맥스</a:t>
            </a:r>
            <a:r>
              <a:rPr lang="en-US" altLang="ko-KR" sz="2800" b="1" dirty="0" smtClean="0"/>
              <a:t>… </a:t>
            </a:r>
            <a:r>
              <a:rPr lang="ko-KR" altLang="en-US" sz="2800" b="1" dirty="0" smtClean="0"/>
              <a:t>그래서 천재</a:t>
            </a:r>
            <a:endParaRPr lang="ko-KR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28596" y="334012"/>
            <a:ext cx="5303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6. </a:t>
            </a:r>
            <a:r>
              <a:rPr lang="ko-KR" altLang="en-US" sz="2800" b="1" dirty="0" err="1" smtClean="0"/>
              <a:t>맥스와는</a:t>
            </a:r>
            <a:r>
              <a:rPr lang="ko-KR" altLang="en-US" sz="2800" b="1" dirty="0" smtClean="0"/>
              <a:t> 다른 우리네 마케팅</a:t>
            </a:r>
            <a:endParaRPr lang="ko-KR" alt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85786" y="1428736"/>
            <a:ext cx="6381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◈ 내가 사업을 시작한다면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어떤 분야가 전망 있을까</a:t>
            </a:r>
            <a:r>
              <a:rPr lang="en-US" altLang="ko-KR" sz="2000" b="1" dirty="0" smtClean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6" y="3143248"/>
            <a:ext cx="7245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◈ 우리 회사는 어떻게 마케팅 해야 업계 </a:t>
            </a:r>
            <a:r>
              <a:rPr lang="en-US" altLang="ko-KR" sz="2000" b="1" dirty="0" smtClean="0"/>
              <a:t>1</a:t>
            </a:r>
            <a:r>
              <a:rPr lang="ko-KR" altLang="en-US" sz="2000" b="1" dirty="0" smtClean="0"/>
              <a:t>위가 될 수 있을까</a:t>
            </a:r>
            <a:r>
              <a:rPr lang="en-US" altLang="ko-KR" sz="2000" b="1" dirty="0" smtClean="0"/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786" y="4000504"/>
            <a:ext cx="55451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◈ 어떻게 하면 최고의 실적을 올릴 수 있을까</a:t>
            </a:r>
            <a:r>
              <a:rPr lang="en-US" altLang="ko-KR" sz="2000" b="1" dirty="0" smtClean="0"/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786" y="2285992"/>
            <a:ext cx="6917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◈ 멋진 아이디어가 있는데 이걸 만들면 성공할 수 있을까</a:t>
            </a:r>
            <a:r>
              <a:rPr lang="en-US" altLang="ko-KR" sz="2000" b="1" dirty="0" smtClean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7994" y="4857760"/>
            <a:ext cx="5711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◈ 어떤 직업을 가져야 행복한 생활이 가능할까</a:t>
            </a:r>
            <a:r>
              <a:rPr lang="en-US" altLang="ko-KR" sz="2000" b="1" dirty="0" smtClean="0"/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5786" y="5686498"/>
            <a:ext cx="7051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◈ 나 자신을 업그레이드 시키고 싶은데</a:t>
            </a:r>
            <a:r>
              <a:rPr lang="en-US" altLang="ko-KR" sz="2000" b="1" dirty="0" smtClean="0"/>
              <a:t>.. </a:t>
            </a:r>
            <a:r>
              <a:rPr lang="ko-KR" altLang="en-US" sz="2000" b="1" dirty="0" smtClean="0"/>
              <a:t>어떻게 해야 할까</a:t>
            </a:r>
            <a:r>
              <a:rPr lang="en-US" altLang="ko-KR" sz="2000" b="1" dirty="0" smtClean="0"/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334012"/>
            <a:ext cx="2462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#. </a:t>
            </a:r>
            <a:r>
              <a:rPr lang="ko-KR" altLang="en-US" sz="2800" dirty="0" err="1" smtClean="0"/>
              <a:t>제프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콕스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?</a:t>
            </a:r>
            <a:endParaRPr lang="ko-KR" alt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1897741"/>
            <a:ext cx="747832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- ‘</a:t>
            </a:r>
            <a:r>
              <a:rPr lang="ko-KR" altLang="en-US" dirty="0" smtClean="0"/>
              <a:t>더 골 </a:t>
            </a:r>
            <a:r>
              <a:rPr lang="en-US" altLang="ko-KR" dirty="0" smtClean="0"/>
              <a:t>The Goal’</a:t>
            </a:r>
            <a:r>
              <a:rPr lang="ko-KR" altLang="en-US" dirty="0" smtClean="0"/>
              <a:t>의 작가로 세계 유수의 </a:t>
            </a:r>
            <a:r>
              <a:rPr lang="en-US" altLang="ko-KR" dirty="0" smtClean="0"/>
              <a:t>MBA, </a:t>
            </a:r>
            <a:r>
              <a:rPr lang="ko-KR" altLang="en-US" dirty="0" smtClean="0"/>
              <a:t>대기업 직원의 필독서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- </a:t>
            </a:r>
            <a:r>
              <a:rPr lang="ko-KR" altLang="en-US" dirty="0" smtClean="0"/>
              <a:t>해당분야 종사자와의 설문조사 및 인터뷰를 통해 방대한 자료를 수집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하고 그 자료분석한 정보를 바탕으로 비즈니스 소설을 집필</a:t>
            </a:r>
            <a:endParaRPr lang="en-US" altLang="ko-KR" dirty="0" smtClean="0"/>
          </a:p>
          <a:p>
            <a:pPr>
              <a:lnSpc>
                <a:spcPct val="200000"/>
              </a:lnSpc>
              <a:buFontTx/>
              <a:buChar char="-"/>
            </a:pPr>
            <a:r>
              <a:rPr lang="ko-KR" altLang="en-US" dirty="0" smtClean="0"/>
              <a:t> 소설 속에서 제안한 각종 이론과 문제해결 솔루션들이 </a:t>
            </a:r>
            <a:endParaRPr lang="en-US" altLang="ko-KR" dirty="0" smtClean="0"/>
          </a:p>
          <a:p>
            <a:r>
              <a:rPr lang="ko-KR" altLang="en-US" dirty="0" smtClean="0"/>
              <a:t>  실제로 세계 </a:t>
            </a:r>
            <a:r>
              <a:rPr lang="en-US" altLang="ko-KR" dirty="0" smtClean="0"/>
              <a:t>1</a:t>
            </a:r>
            <a:r>
              <a:rPr lang="ko-KR" altLang="en-US" dirty="0" smtClean="0"/>
              <a:t>류 기업의 실무에 적용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1472" y="1330613"/>
            <a:ext cx="442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세계 최고의 비즈니스 소설가 </a:t>
            </a:r>
            <a:endParaRPr lang="ko-KR" alt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4226960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대표서적</a:t>
            </a:r>
            <a:endParaRPr lang="ko-KR" alt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4348" y="4729001"/>
            <a:ext cx="75071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- </a:t>
            </a:r>
            <a:r>
              <a:rPr lang="ko-KR" altLang="en-US" b="1" dirty="0" smtClean="0">
                <a:solidFill>
                  <a:srgbClr val="FF0000"/>
                </a:solidFill>
              </a:rPr>
              <a:t>더 골 </a:t>
            </a:r>
            <a:r>
              <a:rPr lang="en-US" altLang="ko-KR" b="1" dirty="0" smtClean="0">
                <a:solidFill>
                  <a:srgbClr val="FF0000"/>
                </a:solidFill>
              </a:rPr>
              <a:t>The Goal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- </a:t>
            </a:r>
            <a:r>
              <a:rPr lang="ko-KR" altLang="en-US" dirty="0" err="1" smtClean="0"/>
              <a:t>히어로즈</a:t>
            </a:r>
            <a:r>
              <a:rPr lang="ko-KR" altLang="en-US" dirty="0" smtClean="0"/>
              <a:t> </a:t>
            </a:r>
            <a:r>
              <a:rPr lang="en-US" altLang="ko-KR" dirty="0" smtClean="0"/>
              <a:t>『</a:t>
            </a:r>
            <a:r>
              <a:rPr lang="en-US" altLang="ko-KR" dirty="0" err="1" smtClean="0"/>
              <a:t>Heroz</a:t>
            </a:r>
            <a:r>
              <a:rPr lang="en-US" altLang="ko-KR" dirty="0" smtClean="0"/>
              <a:t>』, 『</a:t>
            </a:r>
            <a:r>
              <a:rPr lang="ko-KR" altLang="en-US" dirty="0" err="1" smtClean="0"/>
              <a:t>사분법</a:t>
            </a:r>
            <a:r>
              <a:rPr lang="ko-KR" altLang="en-US" dirty="0" smtClean="0"/>
              <a:t> 해법 </a:t>
            </a:r>
            <a:r>
              <a:rPr lang="en-US" altLang="ko-KR" dirty="0" smtClean="0"/>
              <a:t>The Quadrant Solution』, 『</a:t>
            </a:r>
            <a:r>
              <a:rPr lang="ko-KR" altLang="en-US" dirty="0" smtClean="0"/>
              <a:t>잽 </a:t>
            </a:r>
            <a:r>
              <a:rPr lang="en-US" altLang="ko-KR" dirty="0" err="1" smtClean="0"/>
              <a:t>Zapp</a:t>
            </a:r>
            <a:r>
              <a:rPr lang="en-US" altLang="ko-KR" dirty="0" smtClean="0"/>
              <a:t>』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- </a:t>
            </a:r>
            <a:r>
              <a:rPr lang="ko-KR" altLang="en-US" dirty="0" smtClean="0"/>
              <a:t>신간으로 </a:t>
            </a:r>
            <a:r>
              <a:rPr lang="en-US" altLang="ko-KR" dirty="0" smtClean="0"/>
              <a:t>『</a:t>
            </a:r>
            <a:r>
              <a:rPr lang="ko-KR" altLang="en-US" dirty="0" err="1" smtClean="0"/>
              <a:t>모드씨의</a:t>
            </a:r>
            <a:r>
              <a:rPr lang="ko-KR" altLang="en-US" dirty="0" smtClean="0"/>
              <a:t> 비밀노트</a:t>
            </a:r>
            <a:r>
              <a:rPr lang="en-US" altLang="ko-KR" dirty="0" smtClean="0"/>
              <a:t>』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2009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smtClean="0"/>
              <a:t>월에 출판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28596" y="334012"/>
            <a:ext cx="2536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7. </a:t>
            </a:r>
            <a:r>
              <a:rPr lang="ko-KR" altLang="en-US" sz="2800" b="1" dirty="0" smtClean="0"/>
              <a:t>실전 마케팅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1214422"/>
            <a:ext cx="328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ko-KR" sz="2400" b="1" dirty="0" smtClean="0"/>
              <a:t>A. </a:t>
            </a:r>
            <a:r>
              <a:rPr lang="ko-KR" altLang="en-US" sz="2400" b="1" dirty="0" smtClean="0"/>
              <a:t>법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>
                <a:latin typeface="새굴림" pitchFamily="18" charset="-127"/>
                <a:ea typeface="새굴림" pitchFamily="18" charset="-127"/>
              </a:rPr>
              <a:t>法</a:t>
            </a:r>
            <a:r>
              <a:rPr lang="en-US" altLang="ko-KR" sz="2400" b="1" dirty="0" smtClean="0">
                <a:latin typeface="새굴림" pitchFamily="18" charset="-127"/>
                <a:ea typeface="새굴림" pitchFamily="18" charset="-127"/>
              </a:rPr>
              <a:t>)</a:t>
            </a:r>
            <a:r>
              <a:rPr lang="ko-KR" altLang="en-US" sz="2400" b="1" dirty="0" smtClean="0"/>
              <a:t>부터 챙겨라</a:t>
            </a:r>
            <a:r>
              <a:rPr lang="en-US" altLang="ko-KR" sz="2400" b="1" dirty="0" smtClean="0"/>
              <a:t>!</a:t>
            </a:r>
            <a:endParaRPr lang="ko-KR" alt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14414" y="1714488"/>
            <a:ext cx="7382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마케팅 차원에서 법의 목적은 단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가지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헌법부터 관습까지 모든 법 포함</a:t>
            </a:r>
            <a:r>
              <a:rPr lang="en-US" altLang="ko-KR" sz="14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 1. </a:t>
            </a:r>
            <a:r>
              <a:rPr lang="ko-KR" altLang="en-US" b="1" dirty="0" smtClean="0">
                <a:solidFill>
                  <a:srgbClr val="0070C0"/>
                </a:solidFill>
              </a:rPr>
              <a:t>형평성과 약자보호 </a:t>
            </a:r>
            <a:endParaRPr lang="en-US" altLang="ko-KR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 2. </a:t>
            </a:r>
            <a:r>
              <a:rPr lang="ko-KR" altLang="en-US" b="1" dirty="0" err="1" smtClean="0">
                <a:solidFill>
                  <a:srgbClr val="0070C0"/>
                </a:solidFill>
              </a:rPr>
              <a:t>기득권자</a:t>
            </a:r>
            <a:r>
              <a:rPr lang="ko-KR" altLang="en-US" b="1" dirty="0" smtClean="0">
                <a:solidFill>
                  <a:srgbClr val="0070C0"/>
                </a:solidFill>
              </a:rPr>
              <a:t> 보호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거의 모든 법은 기득권자의 로비로 만들어진다</a:t>
            </a:r>
            <a:r>
              <a:rPr lang="en-US" altLang="ko-KR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법에 저촉되지 않는 마케팅 방법을 찾는다면 성공적인 이윤창출이 가능하다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.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3357562"/>
            <a:ext cx="5513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ko-KR" sz="2400" b="1" dirty="0" smtClean="0"/>
              <a:t>B. </a:t>
            </a:r>
            <a:r>
              <a:rPr lang="ko-KR" altLang="en-US" sz="2400" b="1" dirty="0" smtClean="0"/>
              <a:t>인간을 넘어서는 마케팅은 허상이다</a:t>
            </a:r>
            <a:endParaRPr lang="ko-KR" alt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14414" y="3871745"/>
            <a:ext cx="49536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마케팅의 주인공은 항상 인간이어야 한다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 1. </a:t>
            </a:r>
            <a:r>
              <a:rPr lang="ko-KR" altLang="en-US" b="1" dirty="0" smtClean="0"/>
              <a:t>인간 중심 사고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휴먼 마케팅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감성 마케팅</a:t>
            </a:r>
            <a:r>
              <a:rPr lang="en-US" altLang="ko-KR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 2. </a:t>
            </a:r>
            <a:r>
              <a:rPr lang="ko-KR" altLang="en-US" b="1" dirty="0" smtClean="0"/>
              <a:t>친환경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에코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그린 마케팅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57224" y="5143512"/>
            <a:ext cx="707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ko-KR" sz="2400" b="1" dirty="0" smtClean="0"/>
              <a:t>C. </a:t>
            </a:r>
            <a:r>
              <a:rPr lang="ko-KR" altLang="en-US" sz="2400" b="1" dirty="0" smtClean="0"/>
              <a:t>시장확대 및 브랜드 독점을 기본 전략으로 하라</a:t>
            </a:r>
            <a:endParaRPr lang="ko-KR" alt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5676615"/>
            <a:ext cx="706475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혼자 먹기에도 부족한 작은 파이보단 </a:t>
            </a:r>
            <a:r>
              <a:rPr lang="ko-KR" altLang="en-US" b="1" dirty="0" smtClean="0">
                <a:solidFill>
                  <a:srgbClr val="0070C0"/>
                </a:solidFill>
              </a:rPr>
              <a:t>크게 키워 나눠 먹는 게 낫다</a:t>
            </a:r>
            <a:r>
              <a:rPr lang="en-US" altLang="ko-KR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하지만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자신의 </a:t>
            </a:r>
            <a:r>
              <a:rPr lang="ko-KR" altLang="en-US" b="1" dirty="0" smtClean="0">
                <a:solidFill>
                  <a:srgbClr val="0070C0"/>
                </a:solidFill>
              </a:rPr>
              <a:t>브랜드에 대한 독점은 확고히 </a:t>
            </a:r>
            <a:r>
              <a:rPr lang="ko-KR" altLang="en-US" b="1" dirty="0" smtClean="0"/>
              <a:t>해야 한다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28596" y="334012"/>
            <a:ext cx="4170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8. </a:t>
            </a:r>
            <a:r>
              <a:rPr lang="en-US" altLang="ko-KR" sz="2800" b="1" dirty="0" err="1" smtClean="0"/>
              <a:t>Eastlaw’s</a:t>
            </a:r>
            <a:r>
              <a:rPr lang="ko-KR" altLang="en-US" sz="2800" b="1" dirty="0" smtClean="0"/>
              <a:t> 마케팅 조언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1214422"/>
            <a:ext cx="4277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ko-KR" altLang="en-US" sz="3200" b="1" dirty="0" smtClean="0"/>
              <a:t>▣</a:t>
            </a:r>
            <a:r>
              <a:rPr lang="en-US" altLang="ko-KR" sz="3200" b="1" dirty="0" smtClean="0"/>
              <a:t>”</a:t>
            </a:r>
            <a:r>
              <a:rPr lang="ko-KR" altLang="en-US" sz="3200" b="1" dirty="0" smtClean="0"/>
              <a:t>한계를 이용하라</a:t>
            </a:r>
            <a:r>
              <a:rPr lang="ko-KR" altLang="en-US" sz="1200" b="1" dirty="0" smtClean="0"/>
              <a:t> </a:t>
            </a:r>
            <a:r>
              <a:rPr lang="en-US" altLang="ko-KR" sz="3200" b="1" dirty="0" smtClean="0"/>
              <a:t>!”</a:t>
            </a:r>
            <a:endParaRPr lang="ko-KR" alt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43108" y="2143116"/>
            <a:ext cx="4786346" cy="906366"/>
          </a:xfrm>
          <a:prstGeom prst="rect">
            <a:avLst/>
          </a:prstGeom>
          <a:noFill/>
          <a:ln w="50800" cmpd="thickThin">
            <a:solidFill>
              <a:schemeClr val="tx2"/>
            </a:solidFill>
          </a:ln>
        </p:spPr>
        <p:txBody>
          <a:bodyPr wrap="square" tIns="108000" bIns="180000" rtlCol="0">
            <a:spAutoFit/>
          </a:bodyPr>
          <a:lstStyle/>
          <a:p>
            <a:pPr algn="ctr"/>
            <a:r>
              <a:rPr lang="ko-KR" altLang="en-US" sz="4000" b="1" dirty="0" smtClean="0">
                <a:solidFill>
                  <a:srgbClr val="FF0000"/>
                </a:solidFill>
              </a:rPr>
              <a:t>한계 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>= Rule(</a:t>
            </a:r>
            <a:r>
              <a:rPr lang="ko-KR" altLang="en-US" sz="4000" b="1" dirty="0" smtClean="0">
                <a:solidFill>
                  <a:srgbClr val="FF0000"/>
                </a:solidFill>
              </a:rPr>
              <a:t>룰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>) 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8453" y="3367445"/>
            <a:ext cx="7596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/>
              <a:t>★ 법 </a:t>
            </a:r>
            <a:r>
              <a:rPr lang="en-US" altLang="ko-KR" sz="2800" b="1" dirty="0" smtClean="0"/>
              <a:t>: </a:t>
            </a:r>
            <a:r>
              <a:rPr lang="ko-KR" altLang="en-US" sz="2800" b="1" dirty="0" smtClean="0"/>
              <a:t>기준치와 표기방식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오류를 파고들어라</a:t>
            </a:r>
            <a:endParaRPr lang="ko-KR" alt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09324" y="4168510"/>
            <a:ext cx="7143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/>
              <a:t>★ 규정 </a:t>
            </a:r>
            <a:r>
              <a:rPr lang="en-US" altLang="ko-KR" sz="2800" b="1" dirty="0" smtClean="0"/>
              <a:t>: </a:t>
            </a:r>
            <a:r>
              <a:rPr lang="ko-KR" altLang="en-US" sz="2800" b="1" dirty="0" smtClean="0"/>
              <a:t>커버하지 못하는 부분을 활용하라</a:t>
            </a:r>
            <a:endParaRPr lang="ko-KR" alt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118453" y="4977482"/>
            <a:ext cx="4988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/>
              <a:t>★ </a:t>
            </a:r>
            <a:r>
              <a:rPr lang="ko-KR" altLang="en-US" sz="2800" b="1" dirty="0" err="1" smtClean="0"/>
              <a:t>불문률</a:t>
            </a:r>
            <a:r>
              <a:rPr lang="ko-KR" altLang="en-US" sz="2800" b="1" dirty="0" smtClean="0"/>
              <a:t> </a:t>
            </a:r>
            <a:r>
              <a:rPr lang="en-US" altLang="ko-KR" sz="2800" b="1" dirty="0" smtClean="0"/>
              <a:t>: </a:t>
            </a:r>
            <a:r>
              <a:rPr lang="ko-KR" altLang="en-US" sz="2800" b="1" dirty="0" smtClean="0"/>
              <a:t>깰 수 있다면 깨라</a:t>
            </a:r>
            <a:endParaRPr lang="ko-KR" altLang="en-US" sz="28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71472" y="1142984"/>
            <a:ext cx="829265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ko-KR" altLang="en-US" sz="2000" b="1" dirty="0" smtClean="0"/>
              <a:t>마케팅 불변의 법칙 </a:t>
            </a:r>
            <a:r>
              <a:rPr lang="en-US" altLang="ko-KR" sz="1400" b="1" dirty="0" smtClean="0"/>
              <a:t>[</a:t>
            </a:r>
            <a:r>
              <a:rPr lang="ko-KR" altLang="en-US" sz="1400" b="1" dirty="0" smtClean="0"/>
              <a:t>알 리스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잰 </a:t>
            </a:r>
            <a:r>
              <a:rPr lang="ko-KR" altLang="en-US" sz="1400" b="1" dirty="0" err="1" smtClean="0"/>
              <a:t>트리우트</a:t>
            </a:r>
            <a:r>
              <a:rPr lang="ko-KR" altLang="en-US" sz="1400" b="1" dirty="0" smtClean="0"/>
              <a:t> 지음</a:t>
            </a:r>
            <a:r>
              <a:rPr lang="en-US" altLang="ko-KR" sz="1400" b="1" dirty="0" smtClean="0"/>
              <a:t>]</a:t>
            </a:r>
          </a:p>
          <a:p>
            <a:pPr marL="457200" indent="-457200">
              <a:lnSpc>
                <a:spcPct val="200000"/>
              </a:lnSpc>
            </a:pPr>
            <a:r>
              <a:rPr lang="en-US" altLang="ko-KR" sz="1400" b="1" dirty="0" smtClean="0"/>
              <a:t>1.</a:t>
            </a:r>
            <a:r>
              <a:rPr lang="ko-KR" altLang="en-US" sz="1400" b="1" dirty="0" smtClean="0"/>
              <a:t>선도자의 </a:t>
            </a:r>
            <a:r>
              <a:rPr lang="ko-KR" altLang="en-US" sz="1400" b="1" dirty="0" smtClean="0"/>
              <a:t>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더 좋은 것보다는 맨 처음이 낫다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2</a:t>
            </a:r>
            <a:r>
              <a:rPr lang="en-US" altLang="ko-KR" sz="1400" b="1" dirty="0" smtClean="0"/>
              <a:t>. </a:t>
            </a:r>
            <a:r>
              <a:rPr lang="ko-KR" altLang="en-US" sz="1400" b="1" dirty="0" smtClean="0"/>
              <a:t>영역의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최초로 뛰어들 수 있는 새로운 영역을 개척해야 한다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3</a:t>
            </a:r>
            <a:r>
              <a:rPr lang="en-US" altLang="ko-KR" sz="1400" b="1" dirty="0" smtClean="0"/>
              <a:t>. </a:t>
            </a:r>
            <a:r>
              <a:rPr lang="ko-KR" altLang="en-US" sz="1400" b="1" dirty="0" smtClean="0"/>
              <a:t>기억의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시장보다는 고객의 기억 속에 맨 먼저 들어가는 것이 중요하다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4. </a:t>
            </a:r>
            <a:r>
              <a:rPr lang="ko-KR" altLang="en-US" sz="1400" b="1" dirty="0" smtClean="0"/>
              <a:t>인식의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마케팅은 제품이 아니라 인식의 싸움이다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5. </a:t>
            </a:r>
            <a:r>
              <a:rPr lang="ko-KR" altLang="en-US" sz="1400" b="1" dirty="0" smtClean="0"/>
              <a:t>집중의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마케팅에서 가장 강력한 개념은 잠재 고객의 기억 속에 한 단어를 심는 것이다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6. </a:t>
            </a:r>
            <a:r>
              <a:rPr lang="ko-KR" altLang="en-US" sz="1400" b="1" dirty="0" smtClean="0"/>
              <a:t>독점의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두 회사가 같은 단어를 고객의 기억 속에 심을 수는 없다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7. </a:t>
            </a:r>
            <a:r>
              <a:rPr lang="ko-KR" altLang="en-US" sz="1400" b="1" dirty="0" smtClean="0"/>
              <a:t>사다리의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각 영역별로 어느 </a:t>
            </a:r>
            <a:r>
              <a:rPr lang="ko-KR" altLang="en-US" sz="1400" b="1" dirty="0" err="1" smtClean="0"/>
              <a:t>가로대를</a:t>
            </a:r>
            <a:r>
              <a:rPr lang="ko-KR" altLang="en-US" sz="1400" b="1" dirty="0" smtClean="0"/>
              <a:t> 차지하느냐에 따라 채용할 전략이 달라진다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8. </a:t>
            </a:r>
            <a:r>
              <a:rPr lang="ko-KR" altLang="en-US" sz="1400" b="1" dirty="0" smtClean="0"/>
              <a:t>이원성의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모든 시장은 두 마리의 말만이 달리는 경주가 된다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9. </a:t>
            </a:r>
            <a:r>
              <a:rPr lang="ko-KR" altLang="en-US" sz="1400" b="1" dirty="0" smtClean="0"/>
              <a:t>정반대의 법칙 </a:t>
            </a:r>
            <a:r>
              <a:rPr lang="en-US" altLang="ko-KR" sz="1400" b="1" dirty="0" smtClean="0"/>
              <a:t>: 2</a:t>
            </a:r>
            <a:r>
              <a:rPr lang="ko-KR" altLang="en-US" sz="1400" b="1" dirty="0" smtClean="0"/>
              <a:t>인자를 겨냥하고 있다면 전략은 선도자에 의해 결정된다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10. </a:t>
            </a:r>
            <a:r>
              <a:rPr lang="ko-KR" altLang="en-US" sz="1400" b="1" dirty="0" smtClean="0"/>
              <a:t>분할의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시간이 지나면 하나의 영역은 둘 이상으로 분할된다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11. </a:t>
            </a:r>
            <a:r>
              <a:rPr lang="ko-KR" altLang="en-US" sz="1400" b="1" dirty="0" smtClean="0"/>
              <a:t>원근의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마케팅 효과는 상당히 긴 기간에 걸쳐 나타난다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12. </a:t>
            </a:r>
            <a:r>
              <a:rPr lang="ko-KR" altLang="en-US" sz="1400" b="1" dirty="0" smtClean="0"/>
              <a:t>계열 확장의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기업은 성공한 브랜드의 이미지를 확대하려는 유혹에 쉽사리 빠진다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13. </a:t>
            </a:r>
            <a:r>
              <a:rPr lang="ko-KR" altLang="en-US" sz="1400" b="1" dirty="0" smtClean="0"/>
              <a:t>희생의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얻기 위해서는 포기해야 한다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14. </a:t>
            </a:r>
            <a:r>
              <a:rPr lang="ko-KR" altLang="en-US" sz="1400" b="1" dirty="0" smtClean="0"/>
              <a:t>어느 속성이든 효과적인 것이 단 하나라도 있게 된다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15. </a:t>
            </a:r>
            <a:r>
              <a:rPr lang="ko-KR" altLang="en-US" sz="1400" b="1" dirty="0" smtClean="0"/>
              <a:t>솔직성의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스스로 부정적인 면을 솔직하게 드러낼 때 오히려 잠재 고객의 신임을 얻게 된다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16. </a:t>
            </a:r>
            <a:r>
              <a:rPr lang="ko-KR" altLang="en-US" sz="1400" b="1" dirty="0" smtClean="0"/>
              <a:t>단독의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각각의 여건에서 오직 하나의 행동만이 실질적인 성과를 올린다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17. </a:t>
            </a:r>
            <a:r>
              <a:rPr lang="ko-KR" altLang="en-US" sz="1400" b="1" dirty="0" smtClean="0"/>
              <a:t>예측 불능의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경쟁자의 계획들을 작성해보지 않으면 미래를 예측할 수 없다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18. </a:t>
            </a:r>
            <a:r>
              <a:rPr lang="ko-KR" altLang="en-US" sz="1400" b="1" dirty="0" smtClean="0"/>
              <a:t>성공의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성공은 오만으로 이끌고 오만은 실패로 이끌어간다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19. </a:t>
            </a:r>
            <a:r>
              <a:rPr lang="ko-KR" altLang="en-US" sz="1400" b="1" dirty="0" smtClean="0"/>
              <a:t>실패의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실패는 예상되고 받아들여져야 한다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20. </a:t>
            </a:r>
            <a:r>
              <a:rPr lang="ko-KR" altLang="en-US" sz="1400" b="1" dirty="0" smtClean="0"/>
              <a:t>과장의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기업의 상황이 언론에 드러나는 것과 정반대인 경우가 종종 있다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21. </a:t>
            </a:r>
            <a:r>
              <a:rPr lang="ko-KR" altLang="en-US" sz="1400" b="1" dirty="0" smtClean="0"/>
              <a:t>가속의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성공은 일시적 유행이 아니라 장기적인 추세에 따라 계획되어야 한다</a:t>
            </a:r>
            <a:r>
              <a:rPr lang="en-US" altLang="ko-KR" sz="1400" b="1" dirty="0" smtClean="0"/>
              <a:t>.</a:t>
            </a:r>
          </a:p>
          <a:p>
            <a:pPr marL="457200" indent="-457200"/>
            <a:r>
              <a:rPr lang="en-US" altLang="ko-KR" sz="1400" b="1" dirty="0" smtClean="0"/>
              <a:t>22. </a:t>
            </a:r>
            <a:r>
              <a:rPr lang="ko-KR" altLang="en-US" sz="1400" b="1" dirty="0" smtClean="0"/>
              <a:t>재원의 법칙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자금의 뒷받침이 없는 아이디어는 소용이 없다</a:t>
            </a:r>
            <a:r>
              <a:rPr lang="en-US" altLang="ko-KR" sz="1400" b="1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282339"/>
            <a:ext cx="21515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상식충전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ko-KR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71472" y="1038509"/>
            <a:ext cx="3421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 smtClean="0"/>
              <a:t>(</a:t>
            </a:r>
            <a:r>
              <a:rPr lang="ko-KR" altLang="en-US" sz="1600" b="1" dirty="0" err="1" smtClean="0"/>
              <a:t>모바일</a:t>
            </a:r>
            <a:r>
              <a:rPr lang="en-US" altLang="ko-KR" sz="1600" b="1" dirty="0" smtClean="0"/>
              <a:t>)</a:t>
            </a:r>
            <a:r>
              <a:rPr lang="ko-KR" altLang="en-US" sz="1600" b="1" dirty="0" smtClean="0"/>
              <a:t> 인터넷이 바꾸는 산업지도</a:t>
            </a:r>
            <a:endParaRPr lang="en-US" altLang="ko-KR" sz="16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28596" y="282339"/>
            <a:ext cx="21515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상식충전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ko-KR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480981"/>
            <a:ext cx="807249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 smtClean="0"/>
              <a:t>인터넷이 산업을 많이 </a:t>
            </a:r>
            <a:r>
              <a:rPr lang="ko-KR" altLang="en-US" sz="1200" b="1" dirty="0" err="1" smtClean="0"/>
              <a:t>바꾼거</a:t>
            </a:r>
            <a:r>
              <a:rPr lang="ko-KR" altLang="en-US" sz="1200" b="1" dirty="0" smtClean="0"/>
              <a:t> 다 아는데 </a:t>
            </a:r>
            <a:r>
              <a:rPr lang="ko-KR" altLang="en-US" sz="1200" b="1" dirty="0" err="1" smtClean="0"/>
              <a:t>뭘더</a:t>
            </a:r>
            <a:r>
              <a:rPr lang="ko-KR" altLang="en-US" sz="1200" b="1" dirty="0" smtClean="0"/>
              <a:t> 이야기하려는 거냐고 생각하실 수도 있지만 이 보고서 내용 중에서 </a:t>
            </a:r>
            <a:endParaRPr lang="en-US" altLang="ko-KR" sz="1200" b="1" dirty="0" smtClean="0"/>
          </a:p>
          <a:p>
            <a:pPr>
              <a:lnSpc>
                <a:spcPct val="150000"/>
              </a:lnSpc>
            </a:pPr>
            <a:r>
              <a:rPr lang="ko-KR" altLang="en-US" sz="1200" b="1" dirty="0" err="1" smtClean="0"/>
              <a:t>모바일부분을</a:t>
            </a:r>
            <a:r>
              <a:rPr lang="ko-KR" altLang="en-US" sz="1200" b="1" dirty="0" smtClean="0"/>
              <a:t> 주의해서 보셔야 합니다</a:t>
            </a:r>
            <a:r>
              <a:rPr lang="en-US" altLang="ko-KR" sz="1200" b="1" dirty="0" smtClean="0"/>
              <a:t>. </a:t>
            </a:r>
            <a:r>
              <a:rPr lang="ko-KR" altLang="en-US" sz="1200" b="1" dirty="0" smtClean="0"/>
              <a:t>현재 휴대폰 중에서 풀 </a:t>
            </a:r>
            <a:r>
              <a:rPr lang="ko-KR" altLang="en-US" sz="1200" b="1" dirty="0" err="1" smtClean="0"/>
              <a:t>브라우징이라고</a:t>
            </a:r>
            <a:r>
              <a:rPr lang="ko-KR" altLang="en-US" sz="1200" b="1" dirty="0" smtClean="0"/>
              <a:t> 해서 휴대폰으로 </a:t>
            </a:r>
            <a:r>
              <a:rPr lang="en-US" altLang="ko-KR" sz="1200" b="1" dirty="0" smtClean="0"/>
              <a:t>PC</a:t>
            </a:r>
            <a:r>
              <a:rPr lang="ko-KR" altLang="en-US" sz="1200" b="1" dirty="0" smtClean="0"/>
              <a:t>와 같은 브라우</a:t>
            </a:r>
            <a:endParaRPr lang="en-US" altLang="ko-KR" sz="1200" b="1" dirty="0" smtClean="0"/>
          </a:p>
          <a:p>
            <a:pPr>
              <a:lnSpc>
                <a:spcPct val="150000"/>
              </a:lnSpc>
            </a:pPr>
            <a:r>
              <a:rPr lang="ko-KR" altLang="en-US" sz="1200" b="1" dirty="0" err="1" smtClean="0"/>
              <a:t>저방식의</a:t>
            </a:r>
            <a:r>
              <a:rPr lang="ko-KR" altLang="en-US" sz="1200" b="1" dirty="0" smtClean="0"/>
              <a:t> 인터넷이 가능한 모델이 출시되어 인기 몰이를 하고 있습니다</a:t>
            </a:r>
            <a:r>
              <a:rPr lang="en-US" altLang="ko-KR" sz="12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 smtClean="0"/>
              <a:t>내용을 보시면 아시겠지만 이제부터는 전혀 상관없어 보였던 </a:t>
            </a:r>
            <a:r>
              <a:rPr lang="en-US" altLang="ko-KR" sz="1200" b="1" dirty="0" smtClean="0"/>
              <a:t>PC OS</a:t>
            </a:r>
            <a:r>
              <a:rPr lang="ko-KR" altLang="en-US" sz="1200" b="1" dirty="0" smtClean="0"/>
              <a:t>를 만드는 마이크로소프트와 </a:t>
            </a:r>
            <a:r>
              <a:rPr lang="ko-KR" altLang="en-US" sz="1200" b="1" dirty="0" err="1" smtClean="0"/>
              <a:t>노키아가</a:t>
            </a:r>
            <a:r>
              <a:rPr lang="ko-KR" altLang="en-US" sz="1200" b="1" dirty="0" smtClean="0"/>
              <a:t> 경쟁하는 </a:t>
            </a:r>
            <a:r>
              <a:rPr lang="ko-KR" altLang="en-US" sz="1200" b="1" dirty="0" smtClean="0"/>
              <a:t> 상황이 </a:t>
            </a:r>
            <a:r>
              <a:rPr lang="ko-KR" altLang="en-US" sz="1200" b="1" dirty="0" smtClean="0"/>
              <a:t>벌어집니다</a:t>
            </a:r>
            <a:r>
              <a:rPr lang="en-US" altLang="ko-KR" sz="1200" b="1" dirty="0" smtClean="0"/>
              <a:t>. </a:t>
            </a:r>
            <a:r>
              <a:rPr lang="ko-KR" altLang="en-US" sz="1200" b="1" dirty="0" smtClean="0"/>
              <a:t>최소한 인터넷을 함에 있어서는 휴대폰 </a:t>
            </a:r>
            <a:r>
              <a:rPr lang="en-US" altLang="ko-KR" sz="1200" b="1" dirty="0" smtClean="0"/>
              <a:t>= PC</a:t>
            </a:r>
            <a:r>
              <a:rPr lang="ko-KR" altLang="en-US" sz="1200" b="1" dirty="0" smtClean="0"/>
              <a:t>의 관계가 성립되어 간다는 점입니다</a:t>
            </a:r>
            <a:r>
              <a:rPr lang="en-US" altLang="ko-KR" sz="1200" b="1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 smtClean="0"/>
              <a:t>좀 쉽게 상황을 설명 드리면 최근에 광화문에서 열리는 촛불집회를 인터넷에서 생중계를 한다는 얘기를 많이 </a:t>
            </a:r>
            <a:r>
              <a:rPr lang="ko-KR" altLang="en-US" sz="1200" b="1" dirty="0" smtClean="0"/>
              <a:t>들으셨을 겁니다</a:t>
            </a:r>
            <a:r>
              <a:rPr lang="en-US" altLang="ko-KR" sz="1200" b="1" dirty="0" smtClean="0"/>
              <a:t>. </a:t>
            </a:r>
            <a:r>
              <a:rPr lang="ko-KR" altLang="en-US" sz="1200" b="1" dirty="0" smtClean="0"/>
              <a:t>실제로 서울지역에서는 무선인터넷인 </a:t>
            </a:r>
            <a:r>
              <a:rPr lang="ko-KR" altLang="en-US" sz="1200" b="1" dirty="0" err="1" smtClean="0"/>
              <a:t>와이브로</a:t>
            </a:r>
            <a:r>
              <a:rPr lang="ko-KR" altLang="en-US" sz="1200" b="1" dirty="0" smtClean="0"/>
              <a:t> 덕분에 거리에서 생중계가 가능한 것입니다</a:t>
            </a:r>
            <a:r>
              <a:rPr lang="en-US" altLang="ko-KR" sz="1200" b="1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 smtClean="0"/>
              <a:t>이 정도도 분명 파격적입니다</a:t>
            </a:r>
            <a:r>
              <a:rPr lang="en-US" altLang="ko-KR" sz="1200" b="1" dirty="0" smtClean="0"/>
              <a:t>. </a:t>
            </a:r>
            <a:r>
              <a:rPr lang="ko-KR" altLang="en-US" sz="1200" b="1" dirty="0" smtClean="0"/>
              <a:t>예전에는 생방송을 하려면 대형 방송국 송출차량에 위성송수신장치가 필요했지만 </a:t>
            </a:r>
            <a:endParaRPr lang="en-US" altLang="ko-KR" sz="1200" b="1" dirty="0" smtClean="0"/>
          </a:p>
          <a:p>
            <a:pPr>
              <a:lnSpc>
                <a:spcPct val="150000"/>
              </a:lnSpc>
            </a:pPr>
            <a:r>
              <a:rPr lang="ko-KR" altLang="en-US" sz="1200" b="1" dirty="0" smtClean="0"/>
              <a:t>이젠 </a:t>
            </a:r>
            <a:r>
              <a:rPr lang="ko-KR" altLang="en-US" sz="1200" b="1" dirty="0" err="1" smtClean="0"/>
              <a:t>무선랜이</a:t>
            </a:r>
            <a:r>
              <a:rPr lang="ko-KR" altLang="en-US" sz="1200" b="1" dirty="0" smtClean="0"/>
              <a:t> </a:t>
            </a:r>
            <a:r>
              <a:rPr lang="ko-KR" altLang="en-US" sz="1200" b="1" dirty="0" smtClean="0"/>
              <a:t>달린 노트북만 있으면 가능해 졌으니깐요</a:t>
            </a:r>
            <a:r>
              <a:rPr lang="en-US" altLang="ko-KR" sz="1200" b="1" dirty="0" smtClean="0"/>
              <a:t>. </a:t>
            </a:r>
            <a:r>
              <a:rPr lang="ko-KR" altLang="en-US" sz="1200" b="1" dirty="0" smtClean="0"/>
              <a:t>그런데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지금은 그 중계장면을 집에서 </a:t>
            </a:r>
            <a:r>
              <a:rPr lang="en-US" altLang="ko-KR" sz="1200" b="1" dirty="0" smtClean="0"/>
              <a:t>PC</a:t>
            </a:r>
            <a:r>
              <a:rPr lang="ko-KR" altLang="en-US" sz="1200" b="1" dirty="0" smtClean="0"/>
              <a:t>를 통해서 봐왔지만 앞으론 </a:t>
            </a:r>
            <a:r>
              <a:rPr lang="ko-KR" altLang="en-US" sz="1200" b="1" dirty="0" smtClean="0"/>
              <a:t>휴대폰을 </a:t>
            </a:r>
            <a:r>
              <a:rPr lang="ko-KR" altLang="en-US" sz="1200" b="1" dirty="0" smtClean="0"/>
              <a:t>통해서 그걸 본다는 것입니다</a:t>
            </a:r>
            <a:r>
              <a:rPr lang="en-US" altLang="ko-KR" sz="1200" b="1" dirty="0" smtClean="0"/>
              <a:t>. </a:t>
            </a:r>
            <a:r>
              <a:rPr lang="ko-KR" altLang="en-US" sz="1200" b="1" dirty="0" smtClean="0"/>
              <a:t>많은 아이디어가 떠오르지 않으십니까</a:t>
            </a:r>
            <a:r>
              <a:rPr lang="en-US" altLang="ko-KR" sz="12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 smtClean="0"/>
              <a:t>여러분이 </a:t>
            </a:r>
            <a:r>
              <a:rPr lang="ko-KR" altLang="en-US" sz="1200" b="1" dirty="0" err="1" smtClean="0"/>
              <a:t>어느장소에서</a:t>
            </a:r>
            <a:r>
              <a:rPr lang="ko-KR" altLang="en-US" sz="1200" b="1" dirty="0" smtClean="0"/>
              <a:t> 강의를 하고 계신다면 현재의 인터넷으로 생중계가 가능합니다</a:t>
            </a:r>
            <a:r>
              <a:rPr lang="en-US" altLang="ko-KR" sz="1200" b="1" dirty="0" smtClean="0"/>
              <a:t>. </a:t>
            </a:r>
            <a:r>
              <a:rPr lang="ko-KR" altLang="en-US" sz="1200" b="1" dirty="0" smtClean="0"/>
              <a:t>그 장소에 참석은 못하지만 </a:t>
            </a:r>
            <a:endParaRPr lang="en-US" altLang="ko-KR" sz="1200" b="1" dirty="0" smtClean="0"/>
          </a:p>
          <a:p>
            <a:pPr>
              <a:lnSpc>
                <a:spcPct val="150000"/>
              </a:lnSpc>
            </a:pPr>
            <a:r>
              <a:rPr lang="en-US" altLang="ko-KR" sz="1200" b="1" dirty="0" smtClean="0"/>
              <a:t>PC</a:t>
            </a:r>
            <a:r>
              <a:rPr lang="ko-KR" altLang="en-US" sz="1200" b="1" dirty="0" smtClean="0"/>
              <a:t>가 있는 곳이라면 그 강의를 들을 수 있다는 거죠</a:t>
            </a:r>
            <a:r>
              <a:rPr lang="en-US" altLang="ko-KR" sz="1200" b="1" dirty="0" smtClean="0"/>
              <a:t>. </a:t>
            </a:r>
            <a:r>
              <a:rPr lang="ko-KR" altLang="en-US" sz="1200" b="1" dirty="0" smtClean="0"/>
              <a:t>그런데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앞으론 휴대폰으로 그 강의를 볼 수 있게 됩니다</a:t>
            </a:r>
            <a:r>
              <a:rPr lang="en-US" altLang="ko-KR" sz="1200" b="1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 smtClean="0"/>
              <a:t>아주 오랫동안 컴퓨터와 휴대폰의 관계는 전혀 상관없거나 보완적 관계였습니다</a:t>
            </a:r>
            <a:r>
              <a:rPr lang="en-US" altLang="ko-KR" sz="12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 smtClean="0"/>
              <a:t>하지만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지금부터는 경쟁관계이자 동반자 관계입니다</a:t>
            </a:r>
            <a:r>
              <a:rPr lang="en-US" altLang="ko-KR" sz="1200" b="1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 smtClean="0"/>
              <a:t>두 가지를 연계한 어떠한 아이디어라도 앞으로는 아주 실현가능성 있는 아이디어가 된다는 것이죠</a:t>
            </a:r>
            <a:r>
              <a:rPr lang="en-US" altLang="ko-KR" sz="12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 smtClean="0"/>
              <a:t>제가 자주 드리는 말씀 중 </a:t>
            </a:r>
            <a:r>
              <a:rPr lang="ko-KR" altLang="en-US" sz="1200" b="1" dirty="0" err="1" smtClean="0"/>
              <a:t>찰스</a:t>
            </a:r>
            <a:r>
              <a:rPr lang="ko-KR" altLang="en-US" sz="1200" b="1" dirty="0" smtClean="0"/>
              <a:t> 다윈이 말했던 </a:t>
            </a:r>
            <a:r>
              <a:rPr lang="en-US" altLang="ko-KR" sz="1200" b="1" dirty="0" smtClean="0"/>
              <a:t>"</a:t>
            </a:r>
            <a:r>
              <a:rPr lang="ko-KR" altLang="en-US" sz="1200" b="1" dirty="0" smtClean="0"/>
              <a:t>살아남는 것은 강한 종이 아니라 변화하는 종이다</a:t>
            </a:r>
            <a:r>
              <a:rPr lang="en-US" altLang="ko-KR" sz="1200" b="1" dirty="0" smtClean="0"/>
              <a:t>."</a:t>
            </a:r>
            <a:r>
              <a:rPr lang="ko-KR" altLang="en-US" sz="1200" b="1" dirty="0" smtClean="0"/>
              <a:t>란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 smtClean="0"/>
              <a:t>말이 있습니다</a:t>
            </a:r>
            <a:r>
              <a:rPr lang="en-US" altLang="ko-KR" sz="1200" b="1" dirty="0" smtClean="0"/>
              <a:t>. </a:t>
            </a:r>
            <a:r>
              <a:rPr lang="ko-KR" altLang="en-US" sz="1200" b="1" dirty="0" smtClean="0"/>
              <a:t>바뀌는 환경에 따라서 재빨리 따라 변화해야 살아남을 수 있고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또 이길 수도 있습니다</a:t>
            </a:r>
            <a:r>
              <a:rPr lang="en-US" altLang="ko-KR" sz="1200" b="1" dirty="0" smtClean="0"/>
              <a:t>.</a:t>
            </a:r>
            <a:endParaRPr lang="ko-KR" altLang="en-US" sz="1200" b="1" dirty="0"/>
          </a:p>
        </p:txBody>
      </p:sp>
      <p:sp>
        <p:nvSpPr>
          <p:cNvPr id="7" name="직사각형 6"/>
          <p:cNvSpPr/>
          <p:nvPr/>
        </p:nvSpPr>
        <p:spPr>
          <a:xfrm>
            <a:off x="6065320" y="6065915"/>
            <a:ext cx="2650084" cy="506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600" b="1" dirty="0" smtClean="0">
                <a:solidFill>
                  <a:srgbClr val="0070C0"/>
                </a:solidFill>
              </a:rPr>
              <a:t>[</a:t>
            </a:r>
            <a:r>
              <a:rPr lang="ko-KR" altLang="en-US" sz="1600" b="1" dirty="0" err="1" smtClean="0">
                <a:solidFill>
                  <a:srgbClr val="0070C0"/>
                </a:solidFill>
              </a:rPr>
              <a:t>수토피아</a:t>
            </a:r>
            <a:r>
              <a:rPr lang="ko-KR" altLang="en-US" sz="1600" b="1" dirty="0" smtClean="0">
                <a:solidFill>
                  <a:srgbClr val="0070C0"/>
                </a:solidFill>
              </a:rPr>
              <a:t> 도서관칼럼에서</a:t>
            </a:r>
            <a:r>
              <a:rPr lang="en-US" altLang="ko-KR" sz="1600" b="1" dirty="0" smtClean="0">
                <a:solidFill>
                  <a:srgbClr val="0070C0"/>
                </a:solidFill>
              </a:rPr>
              <a:t>]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71473" y="1182434"/>
            <a:ext cx="842968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err="1" smtClean="0">
                <a:solidFill>
                  <a:srgbClr val="0070C0"/>
                </a:solidFill>
              </a:rPr>
              <a:t>프리코노믹스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(</a:t>
            </a:r>
            <a:r>
              <a:rPr lang="en-US" altLang="ko-KR" sz="2000" b="1" dirty="0" err="1" smtClean="0">
                <a:solidFill>
                  <a:srgbClr val="0070C0"/>
                </a:solidFill>
              </a:rPr>
              <a:t>Freeconomics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)</a:t>
            </a:r>
            <a:r>
              <a:rPr lang="ko-KR" altLang="en-US" sz="1600" dirty="0" smtClean="0"/>
              <a:t>는 당연히 공짜란  </a:t>
            </a:r>
            <a:r>
              <a:rPr lang="en-US" altLang="ko-KR" sz="1600" dirty="0" smtClean="0"/>
              <a:t>Free</a:t>
            </a:r>
            <a:r>
              <a:rPr lang="ko-KR" altLang="en-US" sz="1600" dirty="0" smtClean="0"/>
              <a:t>와 경제 </a:t>
            </a:r>
            <a:r>
              <a:rPr lang="en-US" altLang="ko-KR" sz="1600" dirty="0" smtClean="0"/>
              <a:t>Economics</a:t>
            </a:r>
            <a:r>
              <a:rPr lang="ko-KR" altLang="en-US" sz="1600" dirty="0" smtClean="0"/>
              <a:t>를 붙여서 </a:t>
            </a:r>
            <a:endParaRPr lang="en-US" altLang="ko-KR" sz="1600" dirty="0" smtClean="0"/>
          </a:p>
          <a:p>
            <a:pPr>
              <a:lnSpc>
                <a:spcPct val="150000"/>
              </a:lnSpc>
            </a:pPr>
            <a:r>
              <a:rPr lang="ko-KR" altLang="en-US" sz="1600" dirty="0" smtClean="0"/>
              <a:t>만든 신조어입니다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최소비용의 최대이윤을 </a:t>
            </a:r>
            <a:r>
              <a:rPr lang="ko-KR" altLang="en-US" sz="1600" dirty="0" err="1" smtClean="0"/>
              <a:t>추구하는게</a:t>
            </a:r>
            <a:r>
              <a:rPr lang="ko-KR" altLang="en-US" sz="1600" dirty="0" smtClean="0"/>
              <a:t> 경제인데 어떻게 공짜란 단어와 </a:t>
            </a:r>
            <a:endParaRPr lang="en-US" altLang="ko-KR" sz="1600" dirty="0" smtClean="0"/>
          </a:p>
          <a:p>
            <a:pPr>
              <a:lnSpc>
                <a:spcPct val="150000"/>
              </a:lnSpc>
            </a:pPr>
            <a:r>
              <a:rPr lang="ko-KR" altLang="en-US" sz="1600" dirty="0" smtClean="0"/>
              <a:t>같이할 수 있을까요</a:t>
            </a:r>
            <a:r>
              <a:rPr lang="en-US" altLang="ko-KR" sz="1600" dirty="0" smtClean="0"/>
              <a:t>? </a:t>
            </a:r>
            <a:r>
              <a:rPr lang="ko-KR" altLang="en-US" sz="1600" dirty="0" smtClean="0"/>
              <a:t>사실 이미 아시고 </a:t>
            </a:r>
            <a:r>
              <a:rPr lang="ko-KR" altLang="en-US" sz="1600" dirty="0" err="1" smtClean="0"/>
              <a:t>계실거라</a:t>
            </a:r>
            <a:r>
              <a:rPr lang="ko-KR" altLang="en-US" sz="1600" dirty="0" smtClean="0"/>
              <a:t> 짐작됩니다</a:t>
            </a:r>
            <a:r>
              <a:rPr lang="en-US" altLang="ko-KR" sz="1600" dirty="0" smtClean="0"/>
              <a:t>. </a:t>
            </a:r>
            <a:r>
              <a:rPr lang="ko-KR" altLang="en-US" sz="1600" dirty="0" smtClean="0"/>
              <a:t>제일 쉬운 답은 광고주에게 </a:t>
            </a:r>
            <a:endParaRPr lang="en-US" altLang="ko-KR" sz="1600" dirty="0" smtClean="0"/>
          </a:p>
          <a:p>
            <a:pPr>
              <a:lnSpc>
                <a:spcPct val="150000"/>
              </a:lnSpc>
            </a:pPr>
            <a:r>
              <a:rPr lang="ko-KR" altLang="en-US" sz="1600" dirty="0" smtClean="0"/>
              <a:t>돈을 받고 광고를 하는 방식이면 이윤추구가 가능합니다</a:t>
            </a:r>
            <a:r>
              <a:rPr lang="en-US" altLang="ko-KR" sz="1600" dirty="0" smtClean="0"/>
              <a:t>. </a:t>
            </a:r>
            <a:r>
              <a:rPr lang="ko-KR" altLang="en-US" sz="1600" dirty="0" err="1" smtClean="0"/>
              <a:t>다른방법은</a:t>
            </a:r>
            <a:r>
              <a:rPr lang="ko-KR" altLang="en-US" sz="1600" dirty="0" smtClean="0"/>
              <a:t> 뭐가 있을까요</a:t>
            </a:r>
            <a:r>
              <a:rPr lang="en-US" altLang="ko-KR" sz="1600" dirty="0" smtClean="0"/>
              <a:t>? </a:t>
            </a:r>
          </a:p>
          <a:p>
            <a:pPr>
              <a:lnSpc>
                <a:spcPct val="150000"/>
              </a:lnSpc>
            </a:pPr>
            <a:r>
              <a:rPr lang="ko-KR" altLang="en-US" sz="1600" dirty="0" smtClean="0"/>
              <a:t>각 국가별로 환경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복지 등을 위해 장려금을 주는 제도가 있습니다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그 장려금을 받아서 </a:t>
            </a:r>
            <a:endParaRPr lang="en-US" altLang="ko-KR" sz="1600" dirty="0" smtClean="0"/>
          </a:p>
          <a:p>
            <a:pPr>
              <a:lnSpc>
                <a:spcPct val="150000"/>
              </a:lnSpc>
            </a:pPr>
            <a:r>
              <a:rPr lang="ko-KR" altLang="en-US" sz="1600" dirty="0" smtClean="0"/>
              <a:t>집행할 수 있는 사업아이디어라면 이윤추구가 가능하겠지요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또 </a:t>
            </a:r>
            <a:r>
              <a:rPr lang="ko-KR" altLang="en-US" sz="1600" dirty="0" err="1" smtClean="0"/>
              <a:t>다른방법은</a:t>
            </a:r>
            <a:r>
              <a:rPr lang="ko-KR" altLang="en-US" sz="1600" dirty="0" smtClean="0"/>
              <a:t> 공짜로 주되 </a:t>
            </a:r>
            <a:endParaRPr lang="en-US" altLang="ko-KR" sz="1600" dirty="0" smtClean="0"/>
          </a:p>
          <a:p>
            <a:pPr>
              <a:lnSpc>
                <a:spcPct val="150000"/>
              </a:lnSpc>
            </a:pPr>
            <a:r>
              <a:rPr lang="ko-KR" altLang="en-US" sz="1600" dirty="0" smtClean="0"/>
              <a:t>사용료를 받는 방법이 있습니다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금융대출을 통해 제품을 대량생산해서 공급단가를 최대한 </a:t>
            </a:r>
          </a:p>
          <a:p>
            <a:pPr>
              <a:lnSpc>
                <a:spcPct val="150000"/>
              </a:lnSpc>
            </a:pPr>
            <a:r>
              <a:rPr lang="ko-KR" altLang="en-US" sz="1600" dirty="0" smtClean="0"/>
              <a:t>낮춰 그 제품을 공짜로 준 후에 약정기간을 정해 사용료를 받아 원금과 이자를 상환하면서 </a:t>
            </a:r>
            <a:endParaRPr lang="en-US" altLang="ko-KR" sz="1600" dirty="0" smtClean="0"/>
          </a:p>
          <a:p>
            <a:pPr>
              <a:lnSpc>
                <a:spcPct val="150000"/>
              </a:lnSpc>
            </a:pPr>
            <a:r>
              <a:rPr lang="ko-KR" altLang="en-US" sz="1600" dirty="0" smtClean="0"/>
              <a:t>이윤을 챙기는 방법입니다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또 편법이지만 이런 방법도 있는데요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특정공급업체의 제품을 </a:t>
            </a:r>
            <a:endParaRPr lang="en-US" altLang="ko-KR" sz="1600" dirty="0" smtClean="0"/>
          </a:p>
          <a:p>
            <a:pPr>
              <a:lnSpc>
                <a:spcPct val="150000"/>
              </a:lnSpc>
            </a:pPr>
            <a:r>
              <a:rPr lang="ko-KR" altLang="en-US" sz="1600" dirty="0" err="1" smtClean="0"/>
              <a:t>초저마진</a:t>
            </a:r>
            <a:r>
              <a:rPr lang="ko-KR" altLang="en-US" sz="1600" dirty="0" smtClean="0"/>
              <a:t> 또는 공짜로 최대한 많이 판매한 후에 그 업체로 </a:t>
            </a:r>
            <a:r>
              <a:rPr lang="ko-KR" altLang="en-US" sz="1600" dirty="0" err="1" smtClean="0"/>
              <a:t>부터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빽마진을</a:t>
            </a:r>
            <a:r>
              <a:rPr lang="ko-KR" altLang="en-US" sz="1600" dirty="0" smtClean="0"/>
              <a:t> 받는 방법입니다</a:t>
            </a:r>
            <a:r>
              <a:rPr lang="en-US" altLang="ko-KR" sz="16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600" dirty="0" smtClean="0"/>
              <a:t>매출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등을 하면 포상금을 </a:t>
            </a:r>
            <a:r>
              <a:rPr lang="ko-KR" altLang="en-US" sz="1600" dirty="0" err="1" smtClean="0"/>
              <a:t>받는거랑</a:t>
            </a:r>
            <a:r>
              <a:rPr lang="ko-KR" altLang="en-US" sz="1600" dirty="0" smtClean="0"/>
              <a:t> 같은 맥락입니다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이 외에도 많은 방법이 나올 수 있을 </a:t>
            </a:r>
            <a:endParaRPr lang="en-US" altLang="ko-KR" sz="1600" dirty="0" smtClean="0"/>
          </a:p>
          <a:p>
            <a:pPr>
              <a:lnSpc>
                <a:spcPct val="150000"/>
              </a:lnSpc>
            </a:pPr>
            <a:r>
              <a:rPr lang="ko-KR" altLang="en-US" sz="1600" dirty="0" smtClean="0"/>
              <a:t>겁니다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혹시</a:t>
            </a:r>
            <a:r>
              <a:rPr lang="en-US" altLang="ko-KR" sz="1600" dirty="0" smtClean="0"/>
              <a:t>.. </a:t>
            </a:r>
            <a:r>
              <a:rPr lang="ko-KR" altLang="en-US" sz="1600" dirty="0" smtClean="0"/>
              <a:t>좋은 방법 있으신가요</a:t>
            </a:r>
            <a:r>
              <a:rPr lang="en-US" altLang="ko-KR" sz="1600" dirty="0" smtClean="0"/>
              <a:t>? </a:t>
            </a:r>
            <a:r>
              <a:rPr lang="ko-KR" altLang="en-US" sz="1600" dirty="0" smtClean="0"/>
              <a:t>만약 이보다 더 효율적인 방법을 생각하신다면 </a:t>
            </a:r>
            <a:endParaRPr lang="en-US" altLang="ko-KR" sz="1600" dirty="0" smtClean="0"/>
          </a:p>
          <a:p>
            <a:pPr>
              <a:lnSpc>
                <a:spcPct val="150000"/>
              </a:lnSpc>
            </a:pPr>
            <a:r>
              <a:rPr lang="ko-KR" altLang="en-US" sz="1600" dirty="0" err="1" smtClean="0"/>
              <a:t>프리코노믹스시대를</a:t>
            </a:r>
            <a:r>
              <a:rPr lang="ko-KR" altLang="en-US" sz="1600" dirty="0" smtClean="0"/>
              <a:t> 성공으로 이끄는 리더가 되실 수 있으실 겁니다</a:t>
            </a:r>
            <a:r>
              <a:rPr lang="en-US" altLang="ko-KR" sz="1600" dirty="0" smtClean="0"/>
              <a:t>...^^</a:t>
            </a:r>
            <a:r>
              <a:rPr lang="en-US" altLang="ko-KR" sz="1600" b="1" dirty="0" smtClean="0">
                <a:solidFill>
                  <a:srgbClr val="0070C0"/>
                </a:solidFill>
              </a:rPr>
              <a:t>               </a:t>
            </a:r>
            <a:endParaRPr lang="en-US" altLang="ko-KR" sz="16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28596" y="282339"/>
            <a:ext cx="21515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상식충전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ko-KR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351072" y="5929330"/>
            <a:ext cx="2650084" cy="506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600" b="1" dirty="0" smtClean="0">
                <a:solidFill>
                  <a:srgbClr val="0070C0"/>
                </a:solidFill>
              </a:rPr>
              <a:t>[</a:t>
            </a:r>
            <a:r>
              <a:rPr lang="ko-KR" altLang="en-US" sz="1600" b="1" dirty="0" err="1" smtClean="0">
                <a:solidFill>
                  <a:srgbClr val="0070C0"/>
                </a:solidFill>
              </a:rPr>
              <a:t>수토피아</a:t>
            </a:r>
            <a:r>
              <a:rPr lang="ko-KR" altLang="en-US" sz="1600" b="1" dirty="0" smtClean="0">
                <a:solidFill>
                  <a:srgbClr val="0070C0"/>
                </a:solidFill>
              </a:rPr>
              <a:t> 도서관칼럼에서</a:t>
            </a:r>
            <a:r>
              <a:rPr lang="en-US" altLang="ko-KR" sz="1600" b="1" dirty="0" smtClean="0">
                <a:solidFill>
                  <a:srgbClr val="0070C0"/>
                </a:solidFill>
              </a:rPr>
              <a:t>]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8596" y="282339"/>
            <a:ext cx="21515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상식충전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ko-KR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14348" y="1500174"/>
            <a:ext cx="31432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800" b="1" dirty="0" smtClean="0"/>
              <a:t>건강 </a:t>
            </a:r>
            <a:br>
              <a:rPr lang="ko-KR" altLang="en-US" sz="800" b="1" dirty="0" smtClean="0"/>
            </a:br>
            <a:r>
              <a:rPr lang="ko-KR" altLang="en-US" sz="800" b="1" dirty="0" smtClean="0"/>
              <a:t>치료를 넘어 보다 인간다운 의학으로 </a:t>
            </a:r>
            <a:br>
              <a:rPr lang="ko-KR" altLang="en-US" sz="800" b="1" dirty="0" smtClean="0"/>
            </a:br>
            <a:r>
              <a:rPr lang="en-US" altLang="ko-KR" sz="800" dirty="0" smtClean="0"/>
              <a:t>001 </a:t>
            </a:r>
            <a:r>
              <a:rPr lang="ko-KR" altLang="en-US" sz="800" dirty="0" smtClean="0"/>
              <a:t>삶의 질을 향상시키는 무선 안전장치 </a:t>
            </a:r>
            <a:br>
              <a:rPr lang="ko-KR" altLang="en-US" sz="800" dirty="0" smtClean="0"/>
            </a:br>
            <a:r>
              <a:rPr lang="en-US" altLang="ko-KR" sz="800" dirty="0" smtClean="0"/>
              <a:t>002 </a:t>
            </a:r>
            <a:r>
              <a:rPr lang="ko-KR" altLang="en-US" sz="800" dirty="0" smtClean="0"/>
              <a:t>마비된 기능을 회복시키는 인조신경 </a:t>
            </a:r>
            <a:br>
              <a:rPr lang="ko-KR" altLang="en-US" sz="800" dirty="0" smtClean="0"/>
            </a:br>
            <a:r>
              <a:rPr lang="en-US" altLang="ko-KR" sz="800" dirty="0" smtClean="0"/>
              <a:t>003 </a:t>
            </a:r>
            <a:r>
              <a:rPr lang="ko-KR" altLang="en-US" sz="800" dirty="0" smtClean="0"/>
              <a:t>같은 질병에 다르게 복용하는 개인 맞춤 알약 </a:t>
            </a:r>
            <a:br>
              <a:rPr lang="ko-KR" altLang="en-US" sz="800" dirty="0" smtClean="0"/>
            </a:br>
            <a:r>
              <a:rPr lang="en-US" altLang="ko-KR" sz="800" dirty="0" smtClean="0"/>
              <a:t>004 </a:t>
            </a:r>
            <a:r>
              <a:rPr lang="ko-KR" altLang="en-US" sz="800" dirty="0" smtClean="0"/>
              <a:t>힘이 넘쳐흐르는 </a:t>
            </a:r>
            <a:r>
              <a:rPr lang="ko-KR" altLang="en-US" sz="800" dirty="0" err="1" smtClean="0"/>
              <a:t>나노양탄자</a:t>
            </a:r>
            <a:r>
              <a:rPr lang="ko-KR" altLang="en-US" sz="800" dirty="0" smtClean="0"/>
              <a:t> 인조근육 </a:t>
            </a:r>
            <a:br>
              <a:rPr lang="ko-KR" altLang="en-US" sz="800" dirty="0" smtClean="0"/>
            </a:br>
            <a:r>
              <a:rPr lang="en-US" altLang="ko-KR" sz="800" dirty="0" smtClean="0"/>
              <a:t>005 </a:t>
            </a:r>
            <a:r>
              <a:rPr lang="ko-KR" altLang="en-US" sz="800" dirty="0" smtClean="0"/>
              <a:t>상처를 치유하는 밴드 </a:t>
            </a:r>
            <a:br>
              <a:rPr lang="ko-KR" altLang="en-US" sz="800" dirty="0" smtClean="0"/>
            </a:br>
            <a:r>
              <a:rPr lang="en-US" altLang="ko-KR" sz="800" dirty="0" smtClean="0"/>
              <a:t>006 </a:t>
            </a:r>
            <a:r>
              <a:rPr lang="ko-KR" altLang="en-US" sz="800" dirty="0" smtClean="0"/>
              <a:t>뇌압 조절을 가능케 하는 작은 밸브 </a:t>
            </a:r>
            <a:br>
              <a:rPr lang="ko-KR" altLang="en-US" sz="800" dirty="0" smtClean="0"/>
            </a:br>
            <a:r>
              <a:rPr lang="en-US" altLang="ko-KR" sz="800" dirty="0" smtClean="0"/>
              <a:t>007 </a:t>
            </a:r>
            <a:r>
              <a:rPr lang="ko-KR" altLang="en-US" sz="800" dirty="0" smtClean="0"/>
              <a:t>결핵 병원균을 잡는 사냥개 </a:t>
            </a:r>
            <a:br>
              <a:rPr lang="ko-KR" altLang="en-US" sz="800" dirty="0" smtClean="0"/>
            </a:br>
            <a:r>
              <a:rPr lang="en-US" altLang="ko-KR" sz="800" dirty="0" smtClean="0"/>
              <a:t>008 </a:t>
            </a:r>
            <a:r>
              <a:rPr lang="ko-KR" altLang="en-US" sz="800" dirty="0" smtClean="0"/>
              <a:t>자기 몸의 조직으로 만든 인공심장판막 </a:t>
            </a:r>
            <a:br>
              <a:rPr lang="ko-KR" altLang="en-US" sz="800" dirty="0" smtClean="0"/>
            </a:br>
            <a:r>
              <a:rPr lang="en-US" altLang="ko-KR" sz="800" dirty="0" smtClean="0"/>
              <a:t>009 </a:t>
            </a:r>
            <a:r>
              <a:rPr lang="ko-KR" altLang="en-US" sz="800" dirty="0" err="1" smtClean="0"/>
              <a:t>뇌이식</a:t>
            </a:r>
            <a:r>
              <a:rPr lang="ko-KR" altLang="en-US" sz="800" dirty="0" smtClean="0"/>
              <a:t> 언어번역 칩이 외국어 완벽 소통 </a:t>
            </a:r>
            <a:br>
              <a:rPr lang="ko-KR" altLang="en-US" sz="800" dirty="0" smtClean="0"/>
            </a:br>
            <a:r>
              <a:rPr lang="en-US" altLang="ko-KR" sz="800" dirty="0" smtClean="0"/>
              <a:t>010 </a:t>
            </a:r>
            <a:r>
              <a:rPr lang="ko-KR" altLang="en-US" sz="800" dirty="0" smtClean="0"/>
              <a:t>충치를 근본적으로 없애는 젖산 박테리아 </a:t>
            </a:r>
            <a:br>
              <a:rPr lang="ko-KR" altLang="en-US" sz="800" dirty="0" smtClean="0"/>
            </a:br>
            <a:r>
              <a:rPr lang="en-US" altLang="ko-KR" sz="800" dirty="0" smtClean="0"/>
              <a:t>011 </a:t>
            </a:r>
            <a:r>
              <a:rPr lang="ko-KR" altLang="en-US" sz="800" dirty="0" smtClean="0"/>
              <a:t>부서진 무릎 완전 재생 </a:t>
            </a:r>
            <a:br>
              <a:rPr lang="ko-KR" altLang="en-US" sz="800" dirty="0" smtClean="0"/>
            </a:br>
            <a:r>
              <a:rPr lang="en-US" altLang="ko-KR" sz="800" dirty="0" smtClean="0"/>
              <a:t>012 </a:t>
            </a:r>
            <a:r>
              <a:rPr lang="ko-KR" altLang="en-US" sz="800" dirty="0" smtClean="0"/>
              <a:t>암과 싸우는 파발꾼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암세포만 집중 공격 </a:t>
            </a:r>
            <a:br>
              <a:rPr lang="ko-KR" altLang="en-US" sz="800" dirty="0" smtClean="0"/>
            </a:br>
            <a:r>
              <a:rPr lang="en-US" altLang="ko-KR" sz="800" dirty="0" smtClean="0"/>
              <a:t>013 </a:t>
            </a:r>
            <a:r>
              <a:rPr lang="ko-KR" altLang="en-US" sz="800" dirty="0" err="1" smtClean="0"/>
              <a:t>뇌전문</a:t>
            </a:r>
            <a:r>
              <a:rPr lang="ko-KR" altLang="en-US" sz="800" dirty="0" smtClean="0"/>
              <a:t> 수술 로봇 등장 </a:t>
            </a:r>
            <a:br>
              <a:rPr lang="ko-KR" altLang="en-US" sz="800" dirty="0" smtClean="0"/>
            </a:br>
            <a:r>
              <a:rPr lang="en-US" altLang="ko-KR" sz="800" dirty="0" smtClean="0"/>
              <a:t>014 </a:t>
            </a:r>
            <a:r>
              <a:rPr lang="ko-KR" altLang="en-US" sz="800" dirty="0" smtClean="0"/>
              <a:t>백내장 환자를 위해 개발될 인공 수정체 </a:t>
            </a:r>
            <a:br>
              <a:rPr lang="ko-KR" altLang="en-US" sz="800" dirty="0" smtClean="0"/>
            </a:br>
            <a:r>
              <a:rPr lang="en-US" altLang="ko-KR" sz="800" dirty="0" smtClean="0"/>
              <a:t>015 </a:t>
            </a:r>
            <a:r>
              <a:rPr lang="ko-KR" altLang="en-US" sz="800" dirty="0" smtClean="0"/>
              <a:t>완벽한 수술 뼈</a:t>
            </a:r>
            <a:r>
              <a:rPr lang="en-US" altLang="ko-KR" sz="800" dirty="0" smtClean="0"/>
              <a:t>-</a:t>
            </a:r>
            <a:r>
              <a:rPr lang="ko-KR" altLang="en-US" sz="800" dirty="0" err="1" smtClean="0"/>
              <a:t>내비게이션</a:t>
            </a:r>
            <a:r>
              <a:rPr lang="ko-KR" altLang="en-US" sz="800" dirty="0" smtClean="0"/>
              <a:t> </a:t>
            </a:r>
            <a:br>
              <a:rPr lang="ko-KR" altLang="en-US" sz="800" dirty="0" smtClean="0"/>
            </a:br>
            <a:r>
              <a:rPr lang="en-US" altLang="ko-KR" sz="800" dirty="0" smtClean="0"/>
              <a:t>016 </a:t>
            </a:r>
            <a:r>
              <a:rPr lang="ko-KR" altLang="en-US" sz="800" dirty="0" smtClean="0"/>
              <a:t>시각장애인을 위한 눈 </a:t>
            </a:r>
            <a:r>
              <a:rPr lang="ko-KR" altLang="en-US" sz="800" dirty="0" err="1" smtClean="0"/>
              <a:t>보정기</a:t>
            </a:r>
            <a:r>
              <a:rPr lang="ko-KR" altLang="en-US" sz="800" dirty="0" smtClean="0"/>
              <a:t> </a:t>
            </a:r>
            <a:br>
              <a:rPr lang="ko-KR" altLang="en-US" sz="800" dirty="0" smtClean="0"/>
            </a:br>
            <a:r>
              <a:rPr lang="en-US" altLang="ko-KR" sz="800" dirty="0" smtClean="0"/>
              <a:t>017 </a:t>
            </a:r>
            <a:r>
              <a:rPr lang="ko-KR" altLang="en-US" sz="800" dirty="0" err="1" smtClean="0"/>
              <a:t>파킨슨</a:t>
            </a:r>
            <a:r>
              <a:rPr lang="ko-KR" altLang="en-US" sz="800" dirty="0" smtClean="0"/>
              <a:t> 환자를 위한 뇌세포 조정기 </a:t>
            </a:r>
            <a:br>
              <a:rPr lang="ko-KR" altLang="en-US" sz="800" dirty="0" smtClean="0"/>
            </a:br>
            <a:r>
              <a:rPr lang="en-US" altLang="ko-KR" sz="800" dirty="0" smtClean="0"/>
              <a:t>018 </a:t>
            </a:r>
            <a:r>
              <a:rPr lang="ko-KR" altLang="en-US" sz="800" dirty="0" smtClean="0"/>
              <a:t>엔터프라이즈 우주선 </a:t>
            </a:r>
            <a:r>
              <a:rPr lang="ko-KR" altLang="en-US" sz="800" dirty="0" err="1" smtClean="0"/>
              <a:t>멕코이</a:t>
            </a:r>
            <a:r>
              <a:rPr lang="ko-KR" altLang="en-US" sz="800" dirty="0" smtClean="0"/>
              <a:t> 박사의 투시력</a:t>
            </a:r>
            <a:endParaRPr lang="ko-KR" altLang="en-US" sz="800" dirty="0"/>
          </a:p>
        </p:txBody>
      </p:sp>
      <p:sp>
        <p:nvSpPr>
          <p:cNvPr id="7" name="직사각형 6"/>
          <p:cNvSpPr/>
          <p:nvPr/>
        </p:nvSpPr>
        <p:spPr>
          <a:xfrm>
            <a:off x="714380" y="4000504"/>
            <a:ext cx="25002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800" b="1" dirty="0" smtClean="0"/>
              <a:t>영양섭취 </a:t>
            </a:r>
            <a:br>
              <a:rPr lang="ko-KR" altLang="en-US" sz="800" b="1" dirty="0" smtClean="0"/>
            </a:br>
            <a:r>
              <a:rPr lang="ko-KR" altLang="en-US" sz="800" b="1" dirty="0" smtClean="0"/>
              <a:t>감성을 불러 질병을 예방하라 </a:t>
            </a:r>
            <a:r>
              <a:rPr lang="ko-KR" altLang="en-US" sz="800" dirty="0" smtClean="0"/>
              <a:t/>
            </a:r>
            <a:br>
              <a:rPr lang="ko-KR" altLang="en-US" sz="800" dirty="0" smtClean="0"/>
            </a:br>
            <a:r>
              <a:rPr lang="en-US" altLang="ko-KR" sz="800" dirty="0" smtClean="0"/>
              <a:t>019 </a:t>
            </a:r>
            <a:r>
              <a:rPr lang="ko-KR" altLang="en-US" sz="800" dirty="0" err="1" smtClean="0"/>
              <a:t>이눌린이</a:t>
            </a:r>
            <a:r>
              <a:rPr lang="ko-KR" altLang="en-US" sz="800" dirty="0" smtClean="0"/>
              <a:t> 생성되는 「</a:t>
            </a:r>
            <a:r>
              <a:rPr lang="ko-KR" altLang="en-US" sz="800" dirty="0" err="1" smtClean="0"/>
              <a:t>골름</a:t>
            </a:r>
            <a:r>
              <a:rPr lang="ko-KR" altLang="en-US" sz="800" dirty="0" smtClean="0"/>
              <a:t> 감자 프로젝트」 </a:t>
            </a:r>
            <a:br>
              <a:rPr lang="ko-KR" altLang="en-US" sz="800" dirty="0" smtClean="0"/>
            </a:br>
            <a:r>
              <a:rPr lang="en-US" altLang="ko-KR" sz="800" dirty="0" smtClean="0"/>
              <a:t>020 </a:t>
            </a:r>
            <a:r>
              <a:rPr lang="ko-KR" altLang="en-US" sz="800" dirty="0" smtClean="0"/>
              <a:t>과일주스 산업을 살리는 젖산 조기경보시스템 </a:t>
            </a:r>
            <a:br>
              <a:rPr lang="ko-KR" altLang="en-US" sz="800" dirty="0" smtClean="0"/>
            </a:br>
            <a:r>
              <a:rPr lang="en-US" altLang="ko-KR" sz="800" dirty="0" smtClean="0"/>
              <a:t>021 </a:t>
            </a:r>
            <a:r>
              <a:rPr lang="ko-KR" altLang="en-US" sz="800" dirty="0" err="1" smtClean="0"/>
              <a:t>암예방을</a:t>
            </a:r>
            <a:r>
              <a:rPr lang="ko-KR" altLang="en-US" sz="800" dirty="0" smtClean="0"/>
              <a:t> 위한 기능성 식품 </a:t>
            </a:r>
            <a:br>
              <a:rPr lang="ko-KR" altLang="en-US" sz="800" dirty="0" smtClean="0"/>
            </a:br>
            <a:r>
              <a:rPr lang="en-US" altLang="ko-KR" sz="800" dirty="0" smtClean="0"/>
              <a:t>022 </a:t>
            </a:r>
            <a:r>
              <a:rPr lang="ko-KR" altLang="en-US" sz="800" dirty="0" err="1" smtClean="0"/>
              <a:t>황반</a:t>
            </a:r>
            <a:r>
              <a:rPr lang="ko-KR" altLang="en-US" sz="800" dirty="0" smtClean="0"/>
              <a:t> 퇴화 안질환 퇴치를 위한 「슈퍼 감자」 </a:t>
            </a:r>
            <a:br>
              <a:rPr lang="ko-KR" altLang="en-US" sz="800" dirty="0" smtClean="0"/>
            </a:br>
            <a:r>
              <a:rPr lang="en-US" altLang="ko-KR" sz="800" dirty="0" smtClean="0"/>
              <a:t>023 </a:t>
            </a:r>
            <a:r>
              <a:rPr lang="ko-KR" altLang="en-US" sz="800" dirty="0" smtClean="0"/>
              <a:t>쇼핑 도우미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전자 </a:t>
            </a:r>
            <a:r>
              <a:rPr lang="ko-KR" altLang="en-US" sz="800" dirty="0" err="1" smtClean="0"/>
              <a:t>영양상담사</a:t>
            </a:r>
            <a:r>
              <a:rPr lang="ko-KR" altLang="en-US" sz="800" dirty="0" smtClean="0"/>
              <a:t> 「</a:t>
            </a:r>
            <a:r>
              <a:rPr lang="ko-KR" altLang="en-US" sz="800" dirty="0" err="1" smtClean="0"/>
              <a:t>베르니</a:t>
            </a:r>
            <a:r>
              <a:rPr lang="ko-KR" altLang="en-US" sz="800" dirty="0" smtClean="0"/>
              <a:t>」 </a:t>
            </a:r>
            <a:br>
              <a:rPr lang="ko-KR" altLang="en-US" sz="800" dirty="0" smtClean="0"/>
            </a:br>
            <a:r>
              <a:rPr lang="en-US" altLang="ko-KR" sz="800" dirty="0" smtClean="0"/>
              <a:t>024 </a:t>
            </a:r>
            <a:r>
              <a:rPr lang="ko-KR" altLang="en-US" sz="800" dirty="0" smtClean="0"/>
              <a:t>숙성기간이 짧아진 신개념 맥주 </a:t>
            </a:r>
            <a:br>
              <a:rPr lang="ko-KR" altLang="en-US" sz="800" dirty="0" smtClean="0"/>
            </a:br>
            <a:r>
              <a:rPr lang="en-US" altLang="ko-KR" sz="800" dirty="0" smtClean="0"/>
              <a:t>025 </a:t>
            </a:r>
            <a:r>
              <a:rPr lang="ko-KR" altLang="en-US" sz="800" dirty="0" smtClean="0"/>
              <a:t>밀의 영양비축을 위한 황금 허리띠 </a:t>
            </a:r>
            <a:br>
              <a:rPr lang="ko-KR" altLang="en-US" sz="800" dirty="0" smtClean="0"/>
            </a:br>
            <a:r>
              <a:rPr lang="en-US" altLang="ko-KR" sz="800" dirty="0" smtClean="0"/>
              <a:t>026 </a:t>
            </a:r>
            <a:r>
              <a:rPr lang="ko-KR" altLang="en-US" sz="800" dirty="0" smtClean="0"/>
              <a:t>신선한 딸기를 위한 예방접종</a:t>
            </a:r>
            <a:endParaRPr lang="ko-KR" altLang="en-US" sz="800" dirty="0"/>
          </a:p>
        </p:txBody>
      </p:sp>
      <p:sp>
        <p:nvSpPr>
          <p:cNvPr id="8" name="직사각형 7"/>
          <p:cNvSpPr/>
          <p:nvPr/>
        </p:nvSpPr>
        <p:spPr>
          <a:xfrm>
            <a:off x="714348" y="5280740"/>
            <a:ext cx="25003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800" b="1" dirty="0" smtClean="0"/>
              <a:t>환경 </a:t>
            </a:r>
            <a:br>
              <a:rPr lang="ko-KR" altLang="en-US" sz="800" b="1" dirty="0" smtClean="0"/>
            </a:br>
            <a:r>
              <a:rPr lang="ko-KR" altLang="en-US" sz="800" b="1" dirty="0" err="1" smtClean="0"/>
              <a:t>치구에</a:t>
            </a:r>
            <a:r>
              <a:rPr lang="ko-KR" altLang="en-US" sz="800" b="1" dirty="0" smtClean="0"/>
              <a:t> 생명력을 불어 넣어라 </a:t>
            </a:r>
            <a:r>
              <a:rPr lang="ko-KR" altLang="en-US" sz="800" dirty="0" smtClean="0"/>
              <a:t/>
            </a:r>
            <a:br>
              <a:rPr lang="ko-KR" altLang="en-US" sz="800" dirty="0" smtClean="0"/>
            </a:br>
            <a:r>
              <a:rPr lang="en-US" altLang="ko-KR" sz="800" dirty="0" smtClean="0"/>
              <a:t>027 </a:t>
            </a:r>
            <a:r>
              <a:rPr lang="ko-KR" altLang="en-US" sz="800" dirty="0" smtClean="0"/>
              <a:t>환경오염 방지 「지질 전자 단층촬영시스템」 </a:t>
            </a:r>
            <a:br>
              <a:rPr lang="ko-KR" altLang="en-US" sz="800" dirty="0" smtClean="0"/>
            </a:br>
            <a:r>
              <a:rPr lang="en-US" altLang="ko-KR" sz="800" dirty="0" smtClean="0"/>
              <a:t>028 </a:t>
            </a:r>
            <a:r>
              <a:rPr lang="ko-KR" altLang="en-US" sz="800" dirty="0" smtClean="0"/>
              <a:t>소방관 원격조정 「실내 위치규정시스템」 </a:t>
            </a:r>
            <a:br>
              <a:rPr lang="ko-KR" altLang="en-US" sz="800" dirty="0" smtClean="0"/>
            </a:br>
            <a:r>
              <a:rPr lang="en-US" altLang="ko-KR" sz="800" dirty="0" smtClean="0"/>
              <a:t>029 </a:t>
            </a:r>
            <a:r>
              <a:rPr lang="ko-KR" altLang="en-US" sz="800" dirty="0" smtClean="0"/>
              <a:t>기름을 먹고 사는 박테리아 </a:t>
            </a:r>
            <a:br>
              <a:rPr lang="ko-KR" altLang="en-US" sz="800" dirty="0" smtClean="0"/>
            </a:br>
            <a:r>
              <a:rPr lang="en-US" altLang="ko-KR" sz="800" dirty="0" smtClean="0"/>
              <a:t>030 </a:t>
            </a:r>
            <a:r>
              <a:rPr lang="ko-KR" altLang="en-US" sz="800" dirty="0" smtClean="0"/>
              <a:t>몇 </a:t>
            </a:r>
            <a:r>
              <a:rPr lang="ko-KR" altLang="en-US" sz="800" dirty="0" err="1" smtClean="0"/>
              <a:t>주내에</a:t>
            </a:r>
            <a:r>
              <a:rPr lang="ko-KR" altLang="en-US" sz="800" dirty="0" smtClean="0"/>
              <a:t> 썩는 기저귀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플라스틱 병 </a:t>
            </a:r>
            <a:br>
              <a:rPr lang="ko-KR" altLang="en-US" sz="800" dirty="0" smtClean="0"/>
            </a:br>
            <a:r>
              <a:rPr lang="en-US" altLang="ko-KR" sz="800" dirty="0" smtClean="0"/>
              <a:t>031 </a:t>
            </a:r>
            <a:r>
              <a:rPr lang="ko-KR" altLang="en-US" sz="800" dirty="0" smtClean="0"/>
              <a:t>식물이 자라는 초록 아스팔트 </a:t>
            </a:r>
            <a:br>
              <a:rPr lang="ko-KR" altLang="en-US" sz="800" dirty="0" smtClean="0"/>
            </a:br>
            <a:r>
              <a:rPr lang="en-US" altLang="ko-KR" sz="800" dirty="0" smtClean="0"/>
              <a:t>032 </a:t>
            </a:r>
            <a:r>
              <a:rPr lang="ko-KR" altLang="en-US" sz="800" dirty="0" smtClean="0"/>
              <a:t>황무지를 옥토로「탄산가스 처리기」</a:t>
            </a:r>
            <a:endParaRPr lang="ko-KR" altLang="en-US" sz="800" dirty="0"/>
          </a:p>
        </p:txBody>
      </p:sp>
      <p:sp>
        <p:nvSpPr>
          <p:cNvPr id="9" name="직사각형 8"/>
          <p:cNvSpPr/>
          <p:nvPr/>
        </p:nvSpPr>
        <p:spPr>
          <a:xfrm>
            <a:off x="3214694" y="1504125"/>
            <a:ext cx="228601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800" b="1" dirty="0" smtClean="0"/>
              <a:t>에너지 </a:t>
            </a:r>
            <a:br>
              <a:rPr lang="ko-KR" altLang="en-US" sz="800" b="1" dirty="0" smtClean="0"/>
            </a:br>
            <a:r>
              <a:rPr lang="ko-KR" altLang="en-US" sz="800" b="1" dirty="0" smtClean="0"/>
              <a:t>깨끗한 에너지와 함께 미래로 </a:t>
            </a:r>
            <a:r>
              <a:rPr lang="ko-KR" altLang="en-US" sz="800" dirty="0" smtClean="0"/>
              <a:t/>
            </a:r>
            <a:br>
              <a:rPr lang="ko-KR" altLang="en-US" sz="800" dirty="0" smtClean="0"/>
            </a:br>
            <a:r>
              <a:rPr lang="en-US" altLang="ko-KR" sz="800" dirty="0" smtClean="0"/>
              <a:t>033 </a:t>
            </a:r>
            <a:r>
              <a:rPr lang="ko-KR" altLang="en-US" sz="800" dirty="0" smtClean="0"/>
              <a:t>밀물과 썰물의 리듬으로 만드는 에너지 </a:t>
            </a:r>
            <a:br>
              <a:rPr lang="ko-KR" altLang="en-US" sz="800" dirty="0" smtClean="0"/>
            </a:br>
            <a:r>
              <a:rPr lang="en-US" altLang="ko-KR" sz="800" dirty="0" smtClean="0"/>
              <a:t>034 </a:t>
            </a:r>
            <a:r>
              <a:rPr lang="ko-KR" altLang="en-US" sz="800" dirty="0" smtClean="0"/>
              <a:t>자가발전 에너지의 네트워킹 </a:t>
            </a:r>
            <a:br>
              <a:rPr lang="ko-KR" altLang="en-US" sz="800" dirty="0" smtClean="0"/>
            </a:br>
            <a:r>
              <a:rPr lang="en-US" altLang="ko-KR" sz="800" dirty="0" smtClean="0"/>
              <a:t>035 </a:t>
            </a:r>
            <a:r>
              <a:rPr lang="ko-KR" altLang="en-US" sz="800" dirty="0" smtClean="0"/>
              <a:t>독성물질이 적은 「미래형 종합 발전소」 </a:t>
            </a:r>
            <a:br>
              <a:rPr lang="ko-KR" altLang="en-US" sz="800" dirty="0" smtClean="0"/>
            </a:br>
            <a:r>
              <a:rPr lang="en-US" altLang="ko-KR" sz="800" dirty="0" smtClean="0"/>
              <a:t>036 </a:t>
            </a:r>
            <a:r>
              <a:rPr lang="ko-KR" altLang="en-US" sz="800" dirty="0" smtClean="0"/>
              <a:t>인류의 꿈 「핵융합 에너지」 </a:t>
            </a:r>
            <a:br>
              <a:rPr lang="ko-KR" altLang="en-US" sz="800" dirty="0" smtClean="0"/>
            </a:br>
            <a:r>
              <a:rPr lang="en-US" altLang="ko-KR" sz="800" dirty="0" smtClean="0"/>
              <a:t>037 </a:t>
            </a:r>
            <a:r>
              <a:rPr lang="ko-KR" altLang="en-US" sz="800" dirty="0" smtClean="0"/>
              <a:t>저장한 바람을 이용한 에너지 개발 </a:t>
            </a:r>
            <a:br>
              <a:rPr lang="ko-KR" altLang="en-US" sz="800" dirty="0" smtClean="0"/>
            </a:br>
            <a:r>
              <a:rPr lang="en-US" altLang="ko-KR" sz="800" dirty="0" smtClean="0"/>
              <a:t>038 </a:t>
            </a:r>
            <a:r>
              <a:rPr lang="ko-KR" altLang="en-US" sz="800" dirty="0" smtClean="0"/>
              <a:t>충격 진동에서 얻을 수 있는 전기 </a:t>
            </a:r>
            <a:br>
              <a:rPr lang="ko-KR" altLang="en-US" sz="800" dirty="0" smtClean="0"/>
            </a:br>
            <a:r>
              <a:rPr lang="en-US" altLang="ko-KR" sz="800" dirty="0" smtClean="0"/>
              <a:t>039 </a:t>
            </a:r>
            <a:r>
              <a:rPr lang="ko-KR" altLang="en-US" sz="800" dirty="0" err="1" smtClean="0"/>
              <a:t>나노공학을</a:t>
            </a:r>
            <a:r>
              <a:rPr lang="ko-KR" altLang="en-US" sz="800" dirty="0" smtClean="0"/>
              <a:t> 이용한 「태양전지」 </a:t>
            </a:r>
            <a:br>
              <a:rPr lang="ko-KR" altLang="en-US" sz="800" dirty="0" smtClean="0"/>
            </a:br>
            <a:r>
              <a:rPr lang="en-US" altLang="ko-KR" sz="800" dirty="0" smtClean="0"/>
              <a:t>040 </a:t>
            </a:r>
            <a:r>
              <a:rPr lang="ko-KR" altLang="en-US" sz="800" dirty="0" smtClean="0"/>
              <a:t>열을 냉기로 바꾸는 「열 흡수 냉각기계」 </a:t>
            </a:r>
            <a:br>
              <a:rPr lang="ko-KR" altLang="en-US" sz="800" dirty="0" smtClean="0"/>
            </a:br>
            <a:r>
              <a:rPr lang="en-US" altLang="ko-KR" sz="800" dirty="0" smtClean="0"/>
              <a:t>041 </a:t>
            </a:r>
            <a:r>
              <a:rPr lang="ko-KR" altLang="en-US" sz="800" dirty="0" smtClean="0"/>
              <a:t>에탄올로 만드는 연료전지 </a:t>
            </a:r>
            <a:br>
              <a:rPr lang="ko-KR" altLang="en-US" sz="800" dirty="0" smtClean="0"/>
            </a:br>
            <a:r>
              <a:rPr lang="en-US" altLang="ko-KR" sz="800" dirty="0" smtClean="0"/>
              <a:t>042 </a:t>
            </a:r>
            <a:r>
              <a:rPr lang="ko-KR" altLang="en-US" sz="800" dirty="0" smtClean="0"/>
              <a:t>세라믹에서 얻는 소형 연료전지 </a:t>
            </a:r>
            <a:br>
              <a:rPr lang="ko-KR" altLang="en-US" sz="800" dirty="0" smtClean="0"/>
            </a:br>
            <a:r>
              <a:rPr lang="en-US" altLang="ko-KR" sz="800" dirty="0" smtClean="0"/>
              <a:t>043 </a:t>
            </a:r>
            <a:r>
              <a:rPr lang="ko-KR" altLang="en-US" sz="800" dirty="0" smtClean="0"/>
              <a:t>전기를 </a:t>
            </a:r>
            <a:r>
              <a:rPr lang="ko-KR" altLang="en-US" sz="800" dirty="0" err="1" smtClean="0"/>
              <a:t>콘트롤하는</a:t>
            </a:r>
            <a:r>
              <a:rPr lang="ko-KR" altLang="en-US" sz="800" dirty="0" smtClean="0"/>
              <a:t> 「똑똑한 전기계량기」</a:t>
            </a:r>
            <a:endParaRPr lang="ko-KR" altLang="en-US" sz="800" dirty="0"/>
          </a:p>
        </p:txBody>
      </p:sp>
      <p:sp>
        <p:nvSpPr>
          <p:cNvPr id="11" name="직사각형 10"/>
          <p:cNvSpPr/>
          <p:nvPr/>
        </p:nvSpPr>
        <p:spPr>
          <a:xfrm>
            <a:off x="3214694" y="3135057"/>
            <a:ext cx="24288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800" b="1" dirty="0" smtClean="0"/>
              <a:t>컴퓨터 </a:t>
            </a:r>
            <a:br>
              <a:rPr lang="ko-KR" altLang="en-US" sz="800" b="1" dirty="0" smtClean="0"/>
            </a:br>
            <a:r>
              <a:rPr lang="ko-KR" altLang="en-US" sz="800" b="1" dirty="0" err="1" smtClean="0"/>
              <a:t>이머젼</a:t>
            </a:r>
            <a:r>
              <a:rPr lang="en-US" altLang="ko-KR" sz="800" b="1" dirty="0" smtClean="0"/>
              <a:t>Immersion, </a:t>
            </a:r>
            <a:r>
              <a:rPr lang="ko-KR" altLang="en-US" sz="800" b="1" dirty="0" smtClean="0"/>
              <a:t>상호작용 그리고 인공지능 </a:t>
            </a:r>
            <a:r>
              <a:rPr lang="ko-KR" altLang="en-US" sz="800" dirty="0" smtClean="0"/>
              <a:t/>
            </a:r>
            <a:br>
              <a:rPr lang="ko-KR" altLang="en-US" sz="800" dirty="0" smtClean="0"/>
            </a:br>
            <a:r>
              <a:rPr lang="en-US" altLang="ko-KR" sz="800" dirty="0" smtClean="0"/>
              <a:t>044 </a:t>
            </a:r>
            <a:r>
              <a:rPr lang="ko-KR" altLang="en-US" sz="800" dirty="0" smtClean="0"/>
              <a:t>다양한 정보를 담는 투명한 디스플레이 </a:t>
            </a:r>
            <a:br>
              <a:rPr lang="ko-KR" altLang="en-US" sz="800" dirty="0" smtClean="0"/>
            </a:br>
            <a:r>
              <a:rPr lang="en-US" altLang="ko-KR" sz="800" dirty="0" smtClean="0"/>
              <a:t>045 </a:t>
            </a:r>
            <a:r>
              <a:rPr lang="ko-KR" altLang="en-US" sz="800" dirty="0" smtClean="0"/>
              <a:t>감정을 표현하는 인공지능 로봇 「</a:t>
            </a:r>
            <a:r>
              <a:rPr lang="ko-KR" altLang="en-US" sz="800" dirty="0" err="1" smtClean="0"/>
              <a:t>멕시</a:t>
            </a:r>
            <a:r>
              <a:rPr lang="ko-KR" altLang="en-US" sz="800" dirty="0" smtClean="0"/>
              <a:t>」 </a:t>
            </a:r>
            <a:br>
              <a:rPr lang="ko-KR" altLang="en-US" sz="800" dirty="0" smtClean="0"/>
            </a:br>
            <a:r>
              <a:rPr lang="en-US" altLang="ko-KR" sz="800" dirty="0" smtClean="0"/>
              <a:t>046 </a:t>
            </a:r>
            <a:r>
              <a:rPr lang="ko-KR" altLang="en-US" sz="800" dirty="0" smtClean="0"/>
              <a:t>산불 화재진압 로봇 「</a:t>
            </a:r>
            <a:r>
              <a:rPr lang="ko-KR" altLang="en-US" sz="800" dirty="0" err="1" smtClean="0"/>
              <a:t>올레</a:t>
            </a:r>
            <a:r>
              <a:rPr lang="ko-KR" altLang="en-US" sz="800" dirty="0" smtClean="0"/>
              <a:t>」 </a:t>
            </a:r>
            <a:br>
              <a:rPr lang="ko-KR" altLang="en-US" sz="800" dirty="0" smtClean="0"/>
            </a:br>
            <a:r>
              <a:rPr lang="en-US" altLang="ko-KR" sz="800" dirty="0" smtClean="0"/>
              <a:t>047 3D</a:t>
            </a:r>
            <a:r>
              <a:rPr lang="ko-KR" altLang="en-US" sz="800" dirty="0" smtClean="0"/>
              <a:t>로 재현한 「파라오 왕국」 </a:t>
            </a:r>
            <a:br>
              <a:rPr lang="ko-KR" altLang="en-US" sz="800" dirty="0" smtClean="0"/>
            </a:br>
            <a:r>
              <a:rPr lang="en-US" altLang="ko-KR" sz="800" dirty="0" smtClean="0"/>
              <a:t>048 </a:t>
            </a:r>
            <a:r>
              <a:rPr lang="ko-KR" altLang="en-US" sz="800" dirty="0" smtClean="0"/>
              <a:t>미래 자료 전송 시스템 「</a:t>
            </a:r>
            <a:r>
              <a:rPr lang="ko-KR" altLang="en-US" sz="800" dirty="0" err="1" smtClean="0"/>
              <a:t>테라헤르츠</a:t>
            </a:r>
            <a:r>
              <a:rPr lang="ko-KR" altLang="en-US" sz="800" dirty="0" smtClean="0"/>
              <a:t> 파동」 </a:t>
            </a:r>
            <a:br>
              <a:rPr lang="ko-KR" altLang="en-US" sz="800" dirty="0" smtClean="0"/>
            </a:br>
            <a:r>
              <a:rPr lang="en-US" altLang="ko-KR" sz="800" dirty="0" smtClean="0"/>
              <a:t>049 </a:t>
            </a:r>
            <a:r>
              <a:rPr lang="ko-KR" altLang="en-US" sz="800" dirty="0" smtClean="0"/>
              <a:t>세계 언어 동시번역기 「</a:t>
            </a:r>
            <a:r>
              <a:rPr lang="ko-KR" altLang="en-US" sz="800" dirty="0" err="1" smtClean="0"/>
              <a:t>하쿠나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마타타</a:t>
            </a:r>
            <a:r>
              <a:rPr lang="ko-KR" altLang="en-US" sz="800" dirty="0" smtClean="0"/>
              <a:t>」 </a:t>
            </a:r>
            <a:br>
              <a:rPr lang="ko-KR" altLang="en-US" sz="800" dirty="0" smtClean="0"/>
            </a:br>
            <a:r>
              <a:rPr lang="en-US" altLang="ko-KR" sz="800" dirty="0" smtClean="0"/>
              <a:t>050 </a:t>
            </a:r>
            <a:r>
              <a:rPr lang="ko-KR" altLang="en-US" sz="800" dirty="0" smtClean="0"/>
              <a:t>쇼핑 천국 시대 「고주파 감식 기술」 </a:t>
            </a:r>
            <a:br>
              <a:rPr lang="ko-KR" altLang="en-US" sz="800" dirty="0" smtClean="0"/>
            </a:br>
            <a:r>
              <a:rPr lang="en-US" altLang="ko-KR" sz="800" dirty="0" smtClean="0"/>
              <a:t>051 </a:t>
            </a:r>
            <a:r>
              <a:rPr lang="ko-KR" altLang="en-US" sz="800" dirty="0" smtClean="0"/>
              <a:t>생각하는 검색엔진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똑똑한 데이터뱅크 </a:t>
            </a:r>
            <a:br>
              <a:rPr lang="ko-KR" altLang="en-US" sz="800" dirty="0" smtClean="0"/>
            </a:br>
            <a:r>
              <a:rPr lang="en-US" altLang="ko-KR" sz="800" dirty="0" smtClean="0"/>
              <a:t>052 </a:t>
            </a:r>
            <a:r>
              <a:rPr lang="ko-KR" altLang="en-US" sz="800" dirty="0" smtClean="0"/>
              <a:t>작지만 빠른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첨단 데이터 저장 기술 </a:t>
            </a:r>
            <a:br>
              <a:rPr lang="ko-KR" altLang="en-US" sz="800" dirty="0" smtClean="0"/>
            </a:br>
            <a:r>
              <a:rPr lang="en-US" altLang="ko-KR" sz="800" dirty="0" smtClean="0"/>
              <a:t>053 </a:t>
            </a:r>
            <a:r>
              <a:rPr lang="ko-KR" altLang="en-US" sz="800" dirty="0" smtClean="0"/>
              <a:t>키보드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마우스 </a:t>
            </a:r>
            <a:r>
              <a:rPr lang="en-US" altLang="ko-KR" sz="800" dirty="0" smtClean="0"/>
              <a:t>NO </a:t>
            </a:r>
            <a:r>
              <a:rPr lang="ko-KR" altLang="en-US" sz="800" dirty="0" smtClean="0"/>
              <a:t>「포인트 스크린」 </a:t>
            </a:r>
            <a:br>
              <a:rPr lang="ko-KR" altLang="en-US" sz="800" dirty="0" smtClean="0"/>
            </a:br>
            <a:r>
              <a:rPr lang="en-US" altLang="ko-KR" sz="800" dirty="0" smtClean="0"/>
              <a:t>054 </a:t>
            </a:r>
            <a:r>
              <a:rPr lang="ko-KR" altLang="en-US" sz="800" dirty="0" err="1" smtClean="0"/>
              <a:t>라이센스</a:t>
            </a:r>
            <a:r>
              <a:rPr lang="ko-KR" altLang="en-US" sz="800" dirty="0" smtClean="0"/>
              <a:t> 플랫폼 「멋진 분배」 </a:t>
            </a:r>
            <a:br>
              <a:rPr lang="ko-KR" altLang="en-US" sz="800" dirty="0" smtClean="0"/>
            </a:br>
            <a:r>
              <a:rPr lang="en-US" altLang="ko-KR" sz="800" dirty="0" smtClean="0"/>
              <a:t>055 </a:t>
            </a:r>
            <a:r>
              <a:rPr lang="ko-KR" altLang="en-US" sz="800" dirty="0" smtClean="0"/>
              <a:t>상호작용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멀티미디어 광고 「</a:t>
            </a:r>
            <a:r>
              <a:rPr lang="ko-KR" altLang="en-US" sz="800" dirty="0" err="1" smtClean="0"/>
              <a:t>리트파스</a:t>
            </a:r>
            <a:r>
              <a:rPr lang="ko-KR" altLang="en-US" sz="800" dirty="0" smtClean="0"/>
              <a:t> 기둥」 </a:t>
            </a:r>
            <a:br>
              <a:rPr lang="ko-KR" altLang="en-US" sz="800" dirty="0" smtClean="0"/>
            </a:br>
            <a:r>
              <a:rPr lang="en-US" altLang="ko-KR" sz="800" dirty="0" smtClean="0"/>
              <a:t>056 </a:t>
            </a:r>
            <a:r>
              <a:rPr lang="ko-KR" altLang="en-US" sz="800" dirty="0" smtClean="0"/>
              <a:t>촉각을 이용한 프로젝트 「건드려라</a:t>
            </a:r>
            <a:r>
              <a:rPr lang="en-US" altLang="ko-KR" sz="800" dirty="0" smtClean="0"/>
              <a:t>!</a:t>
            </a:r>
            <a:r>
              <a:rPr lang="ko-KR" altLang="en-US" sz="800" dirty="0" smtClean="0"/>
              <a:t>」 </a:t>
            </a:r>
            <a:br>
              <a:rPr lang="ko-KR" altLang="en-US" sz="800" dirty="0" smtClean="0"/>
            </a:br>
            <a:r>
              <a:rPr lang="en-US" altLang="ko-KR" sz="800" dirty="0" smtClean="0"/>
              <a:t>057 </a:t>
            </a:r>
            <a:r>
              <a:rPr lang="ko-KR" altLang="en-US" sz="800" dirty="0" smtClean="0"/>
              <a:t>유리섬유를 이용한 초스피드 데이터 전송 </a:t>
            </a:r>
            <a:endParaRPr lang="ko-KR" altLang="en-US" sz="800" dirty="0"/>
          </a:p>
        </p:txBody>
      </p:sp>
      <p:sp>
        <p:nvSpPr>
          <p:cNvPr id="12" name="직사각형 11"/>
          <p:cNvSpPr/>
          <p:nvPr/>
        </p:nvSpPr>
        <p:spPr>
          <a:xfrm>
            <a:off x="3214694" y="5125722"/>
            <a:ext cx="27146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800" b="1" dirty="0" smtClean="0"/>
              <a:t>안전 </a:t>
            </a:r>
            <a:br>
              <a:rPr lang="ko-KR" altLang="en-US" sz="800" b="1" dirty="0" smtClean="0"/>
            </a:br>
            <a:r>
              <a:rPr lang="ko-KR" altLang="en-US" sz="800" b="1" dirty="0" smtClean="0"/>
              <a:t>생명보호</a:t>
            </a:r>
            <a:r>
              <a:rPr lang="en-US" altLang="ko-KR" sz="800" b="1" dirty="0" smtClean="0"/>
              <a:t>, </a:t>
            </a:r>
            <a:r>
              <a:rPr lang="ko-KR" altLang="en-US" sz="800" b="1" dirty="0" smtClean="0"/>
              <a:t>그리고 서로 신뢰하는 세상을 만든다 </a:t>
            </a:r>
            <a:r>
              <a:rPr lang="ko-KR" altLang="en-US" sz="800" dirty="0" smtClean="0"/>
              <a:t/>
            </a:r>
            <a:br>
              <a:rPr lang="ko-KR" altLang="en-US" sz="800" dirty="0" smtClean="0"/>
            </a:br>
            <a:r>
              <a:rPr lang="en-US" altLang="ko-KR" sz="800" dirty="0" smtClean="0"/>
              <a:t>058 </a:t>
            </a:r>
            <a:r>
              <a:rPr lang="ko-KR" altLang="en-US" sz="800" dirty="0" smtClean="0"/>
              <a:t>쌍둥이도 구분하는 「</a:t>
            </a:r>
            <a:r>
              <a:rPr lang="en-US" altLang="ko-KR" sz="800" dirty="0" smtClean="0"/>
              <a:t>3D </a:t>
            </a:r>
            <a:r>
              <a:rPr lang="ko-KR" altLang="en-US" sz="800" dirty="0" smtClean="0"/>
              <a:t>얼굴 인식기」 </a:t>
            </a:r>
            <a:br>
              <a:rPr lang="ko-KR" altLang="en-US" sz="800" dirty="0" smtClean="0"/>
            </a:br>
            <a:r>
              <a:rPr lang="en-US" altLang="ko-KR" sz="800" dirty="0" smtClean="0"/>
              <a:t>059 </a:t>
            </a:r>
            <a:r>
              <a:rPr lang="ko-KR" altLang="en-US" sz="800" dirty="0" smtClean="0"/>
              <a:t>조종실을 위한 최신 안전시스템 </a:t>
            </a:r>
            <a:br>
              <a:rPr lang="ko-KR" altLang="en-US" sz="800" dirty="0" smtClean="0"/>
            </a:br>
            <a:r>
              <a:rPr lang="en-US" altLang="ko-KR" sz="800" dirty="0" smtClean="0"/>
              <a:t>060 </a:t>
            </a:r>
            <a:r>
              <a:rPr lang="ko-KR" altLang="en-US" sz="800" dirty="0" smtClean="0"/>
              <a:t>안전하다 「신용 휴대 서명기」 </a:t>
            </a:r>
            <a:br>
              <a:rPr lang="ko-KR" altLang="en-US" sz="800" dirty="0" smtClean="0"/>
            </a:br>
            <a:r>
              <a:rPr lang="en-US" altLang="ko-KR" sz="800" dirty="0" smtClean="0"/>
              <a:t>061 </a:t>
            </a:r>
            <a:r>
              <a:rPr lang="ko-KR" altLang="en-US" sz="800" dirty="0" smtClean="0"/>
              <a:t>육류산업 감시시스템 「동물 신용 인프라」 </a:t>
            </a:r>
            <a:br>
              <a:rPr lang="ko-KR" altLang="en-US" sz="800" dirty="0" smtClean="0"/>
            </a:br>
            <a:r>
              <a:rPr lang="en-US" altLang="ko-KR" sz="800" dirty="0" smtClean="0"/>
              <a:t>062 </a:t>
            </a:r>
            <a:r>
              <a:rPr lang="ko-KR" altLang="en-US" sz="800" dirty="0" smtClean="0"/>
              <a:t>소방관 </a:t>
            </a:r>
            <a:r>
              <a:rPr lang="ko-KR" altLang="en-US" sz="800" dirty="0" err="1" smtClean="0"/>
              <a:t>헬맷에</a:t>
            </a:r>
            <a:r>
              <a:rPr lang="ko-KR" altLang="en-US" sz="800" dirty="0" smtClean="0"/>
              <a:t> 장착된 첨단 디스플레이 </a:t>
            </a:r>
            <a:br>
              <a:rPr lang="ko-KR" altLang="en-US" sz="800" dirty="0" smtClean="0"/>
            </a:br>
            <a:r>
              <a:rPr lang="en-US" altLang="ko-KR" sz="800" dirty="0" smtClean="0"/>
              <a:t>063 </a:t>
            </a:r>
            <a:r>
              <a:rPr lang="ko-KR" altLang="en-US" sz="800" dirty="0" smtClean="0"/>
              <a:t>냄새에 반응하는 「고성능 지뢰 탐지기」 </a:t>
            </a:r>
            <a:br>
              <a:rPr lang="ko-KR" altLang="en-US" sz="800" dirty="0" smtClean="0"/>
            </a:br>
            <a:r>
              <a:rPr lang="en-US" altLang="ko-KR" sz="800" dirty="0" smtClean="0"/>
              <a:t>064 </a:t>
            </a:r>
            <a:r>
              <a:rPr lang="ko-KR" altLang="en-US" sz="800" dirty="0" smtClean="0"/>
              <a:t>위험물질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수상한 인물 감시 「햄릿」 </a:t>
            </a:r>
            <a:br>
              <a:rPr lang="ko-KR" altLang="en-US" sz="800" dirty="0" smtClean="0"/>
            </a:br>
            <a:r>
              <a:rPr lang="en-US" altLang="ko-KR" sz="800" dirty="0" smtClean="0"/>
              <a:t>065 </a:t>
            </a:r>
            <a:r>
              <a:rPr lang="ko-KR" altLang="en-US" sz="800" dirty="0" smtClean="0"/>
              <a:t>구름 위의 </a:t>
            </a:r>
            <a:r>
              <a:rPr lang="ko-KR" altLang="en-US" sz="800" dirty="0" err="1" smtClean="0"/>
              <a:t>안전망</a:t>
            </a:r>
            <a:r>
              <a:rPr lang="ko-KR" altLang="en-US" sz="800" dirty="0" smtClean="0"/>
              <a:t> 「차세대 통합 감시 시스템」 </a:t>
            </a:r>
            <a:br>
              <a:rPr lang="ko-KR" altLang="en-US" sz="800" dirty="0" smtClean="0"/>
            </a:br>
            <a:r>
              <a:rPr lang="en-US" altLang="ko-KR" sz="800" dirty="0" smtClean="0"/>
              <a:t>066 </a:t>
            </a:r>
            <a:r>
              <a:rPr lang="ko-KR" altLang="en-US" sz="800" dirty="0" smtClean="0"/>
              <a:t>공공장소 감시 「통합 안전 시스템」</a:t>
            </a:r>
            <a:endParaRPr lang="ko-KR" altLang="en-US" sz="800" dirty="0"/>
          </a:p>
        </p:txBody>
      </p:sp>
      <p:sp>
        <p:nvSpPr>
          <p:cNvPr id="13" name="직사각형 12"/>
          <p:cNvSpPr/>
          <p:nvPr/>
        </p:nvSpPr>
        <p:spPr>
          <a:xfrm>
            <a:off x="5857900" y="1500174"/>
            <a:ext cx="26431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800" b="1" dirty="0" smtClean="0"/>
              <a:t>건축 </a:t>
            </a:r>
            <a:br>
              <a:rPr lang="ko-KR" altLang="en-US" sz="800" b="1" dirty="0" smtClean="0"/>
            </a:br>
            <a:r>
              <a:rPr lang="ko-KR" altLang="en-US" sz="800" b="1" dirty="0" smtClean="0"/>
              <a:t>자연과 과학이 어우러진 주거 공간 </a:t>
            </a:r>
            <a:r>
              <a:rPr lang="ko-KR" altLang="en-US" sz="800" dirty="0" smtClean="0"/>
              <a:t/>
            </a:r>
            <a:br>
              <a:rPr lang="ko-KR" altLang="en-US" sz="800" dirty="0" smtClean="0"/>
            </a:br>
            <a:r>
              <a:rPr lang="en-US" altLang="ko-KR" sz="800" dirty="0" smtClean="0"/>
              <a:t>067 </a:t>
            </a:r>
            <a:r>
              <a:rPr lang="ko-KR" altLang="en-US" sz="800" dirty="0" smtClean="0"/>
              <a:t>북극곰 원리를 응용한 건축단열재 </a:t>
            </a:r>
            <a:br>
              <a:rPr lang="ko-KR" altLang="en-US" sz="800" dirty="0" smtClean="0"/>
            </a:br>
            <a:r>
              <a:rPr lang="en-US" altLang="ko-KR" sz="800" dirty="0" smtClean="0"/>
              <a:t>068 </a:t>
            </a:r>
            <a:r>
              <a:rPr lang="ko-KR" altLang="en-US" sz="800" dirty="0" smtClean="0"/>
              <a:t>미래형 </a:t>
            </a:r>
            <a:r>
              <a:rPr lang="ko-KR" altLang="en-US" sz="800" dirty="0" err="1" smtClean="0"/>
              <a:t>웰빙</a:t>
            </a:r>
            <a:r>
              <a:rPr lang="ko-KR" altLang="en-US" sz="800" dirty="0" smtClean="0"/>
              <a:t> 사무실 「오피스 </a:t>
            </a:r>
            <a:r>
              <a:rPr lang="en-US" altLang="ko-KR" sz="800" dirty="0" smtClean="0"/>
              <a:t>21</a:t>
            </a:r>
            <a:r>
              <a:rPr lang="ko-KR" altLang="en-US" sz="800" dirty="0" smtClean="0"/>
              <a:t>」 </a:t>
            </a:r>
            <a:br>
              <a:rPr lang="ko-KR" altLang="en-US" sz="800" dirty="0" smtClean="0"/>
            </a:br>
            <a:r>
              <a:rPr lang="en-US" altLang="ko-KR" sz="800" dirty="0" smtClean="0"/>
              <a:t>069 </a:t>
            </a:r>
            <a:r>
              <a:rPr lang="ko-KR" altLang="en-US" sz="800" dirty="0" smtClean="0"/>
              <a:t>친환경 주택 「플러스 에너지 하우스」 </a:t>
            </a:r>
            <a:br>
              <a:rPr lang="ko-KR" altLang="en-US" sz="800" dirty="0" smtClean="0"/>
            </a:br>
            <a:r>
              <a:rPr lang="en-US" altLang="ko-KR" sz="800" dirty="0" smtClean="0"/>
              <a:t>070 </a:t>
            </a:r>
            <a:r>
              <a:rPr lang="ko-KR" altLang="en-US" sz="800" dirty="0" smtClean="0"/>
              <a:t>유토피아 도시 「</a:t>
            </a:r>
            <a:r>
              <a:rPr lang="ko-KR" altLang="en-US" sz="800" dirty="0" err="1" smtClean="0"/>
              <a:t>이토피아</a:t>
            </a:r>
            <a:r>
              <a:rPr lang="ko-KR" altLang="en-US" sz="800" dirty="0" smtClean="0"/>
              <a:t>」 </a:t>
            </a:r>
            <a:br>
              <a:rPr lang="ko-KR" altLang="en-US" sz="800" dirty="0" smtClean="0"/>
            </a:br>
            <a:r>
              <a:rPr lang="en-US" altLang="ko-KR" sz="800" dirty="0" smtClean="0"/>
              <a:t>071 </a:t>
            </a:r>
            <a:r>
              <a:rPr lang="ko-KR" altLang="en-US" sz="800" dirty="0" smtClean="0"/>
              <a:t>건축가나 </a:t>
            </a:r>
            <a:r>
              <a:rPr lang="ko-KR" altLang="en-US" sz="800" dirty="0" err="1" smtClean="0"/>
              <a:t>건축주를</a:t>
            </a:r>
            <a:r>
              <a:rPr lang="ko-KR" altLang="en-US" sz="800" dirty="0" smtClean="0"/>
              <a:t> 위한 </a:t>
            </a:r>
            <a:r>
              <a:rPr lang="en-US" altLang="ko-KR" sz="800" dirty="0" smtClean="0"/>
              <a:t>3D </a:t>
            </a:r>
            <a:r>
              <a:rPr lang="ko-KR" altLang="en-US" sz="800" dirty="0" smtClean="0"/>
              <a:t>프로젝트 「</a:t>
            </a:r>
            <a:r>
              <a:rPr lang="en-US" altLang="ko-KR" sz="800" dirty="0" err="1" smtClean="0"/>
              <a:t>sARc</a:t>
            </a:r>
            <a:r>
              <a:rPr lang="ko-KR" altLang="en-US" sz="800" dirty="0" smtClean="0"/>
              <a:t>」 </a:t>
            </a:r>
            <a:br>
              <a:rPr lang="ko-KR" altLang="en-US" sz="800" dirty="0" smtClean="0"/>
            </a:br>
            <a:r>
              <a:rPr lang="en-US" altLang="ko-KR" sz="800" dirty="0" smtClean="0"/>
              <a:t>072 </a:t>
            </a:r>
            <a:r>
              <a:rPr lang="ko-KR" altLang="en-US" sz="800" dirty="0" smtClean="0"/>
              <a:t>건축물 「</a:t>
            </a:r>
            <a:r>
              <a:rPr lang="en-US" altLang="ko-KR" sz="800" dirty="0" smtClean="0"/>
              <a:t>3D </a:t>
            </a:r>
            <a:r>
              <a:rPr lang="ko-KR" altLang="en-US" sz="800" dirty="0" smtClean="0"/>
              <a:t>신속 모형 제작 시스템」</a:t>
            </a:r>
            <a:endParaRPr lang="ko-KR" altLang="en-US" sz="800" dirty="0"/>
          </a:p>
        </p:txBody>
      </p:sp>
      <p:sp>
        <p:nvSpPr>
          <p:cNvPr id="14" name="직사각형 13"/>
          <p:cNvSpPr/>
          <p:nvPr/>
        </p:nvSpPr>
        <p:spPr>
          <a:xfrm>
            <a:off x="5857916" y="2509905"/>
            <a:ext cx="250031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800" b="1" dirty="0" smtClean="0"/>
              <a:t>교통 </a:t>
            </a:r>
            <a:br>
              <a:rPr lang="ko-KR" altLang="en-US" sz="800" b="1" dirty="0" smtClean="0"/>
            </a:br>
            <a:r>
              <a:rPr lang="ko-KR" altLang="en-US" sz="800" b="1" dirty="0" smtClean="0"/>
              <a:t>더 편하게</a:t>
            </a:r>
            <a:r>
              <a:rPr lang="en-US" altLang="ko-KR" sz="800" b="1" dirty="0" smtClean="0"/>
              <a:t>, </a:t>
            </a:r>
            <a:r>
              <a:rPr lang="ko-KR" altLang="en-US" sz="800" b="1" dirty="0" smtClean="0"/>
              <a:t>더 빠르게</a:t>
            </a:r>
            <a:r>
              <a:rPr lang="en-US" altLang="ko-KR" sz="800" b="1" dirty="0" smtClean="0"/>
              <a:t>, </a:t>
            </a:r>
            <a:r>
              <a:rPr lang="ko-KR" altLang="en-US" sz="800" b="1" dirty="0" smtClean="0"/>
              <a:t>더 깨끗하게 </a:t>
            </a:r>
            <a:r>
              <a:rPr lang="ko-KR" altLang="en-US" sz="800" dirty="0" smtClean="0"/>
              <a:t/>
            </a:r>
            <a:br>
              <a:rPr lang="ko-KR" altLang="en-US" sz="800" dirty="0" smtClean="0"/>
            </a:br>
            <a:r>
              <a:rPr lang="en-US" altLang="ko-KR" sz="800" dirty="0" smtClean="0"/>
              <a:t>073 </a:t>
            </a:r>
            <a:r>
              <a:rPr lang="ko-KR" altLang="en-US" sz="800" dirty="0" smtClean="0"/>
              <a:t>화물차 원거리 조정 「로봇 운전자 시스템」 </a:t>
            </a:r>
            <a:br>
              <a:rPr lang="ko-KR" altLang="en-US" sz="800" dirty="0" smtClean="0"/>
            </a:br>
            <a:r>
              <a:rPr lang="en-US" altLang="ko-KR" sz="800" dirty="0" smtClean="0"/>
              <a:t>074 </a:t>
            </a:r>
            <a:r>
              <a:rPr lang="ko-KR" altLang="en-US" sz="800" dirty="0" smtClean="0"/>
              <a:t>지하 통로 우편 「화물 캡슐」 </a:t>
            </a:r>
            <a:br>
              <a:rPr lang="ko-KR" altLang="en-US" sz="800" dirty="0" smtClean="0"/>
            </a:br>
            <a:r>
              <a:rPr lang="en-US" altLang="ko-KR" sz="800" dirty="0" smtClean="0"/>
              <a:t>075 </a:t>
            </a:r>
            <a:r>
              <a:rPr lang="ko-KR" altLang="en-US" sz="800" dirty="0" smtClean="0"/>
              <a:t>눈과 귀를 가진 「생각하는 자동차」 </a:t>
            </a:r>
            <a:br>
              <a:rPr lang="ko-KR" altLang="en-US" sz="800" dirty="0" smtClean="0"/>
            </a:br>
            <a:r>
              <a:rPr lang="en-US" altLang="ko-KR" sz="800" dirty="0" smtClean="0"/>
              <a:t>076 </a:t>
            </a:r>
            <a:r>
              <a:rPr lang="ko-KR" altLang="en-US" sz="800" dirty="0" smtClean="0"/>
              <a:t>최대한 멀리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눈부심 없이</a:t>
            </a:r>
            <a:r>
              <a:rPr lang="en-US" altLang="ko-KR" sz="800" dirty="0" smtClean="0"/>
              <a:t>… </a:t>
            </a:r>
            <a:r>
              <a:rPr lang="ko-KR" altLang="en-US" sz="800" dirty="0" smtClean="0"/>
              <a:t>「똑똑한 전조등」 </a:t>
            </a:r>
            <a:br>
              <a:rPr lang="ko-KR" altLang="en-US" sz="800" dirty="0" smtClean="0"/>
            </a:br>
            <a:r>
              <a:rPr lang="en-US" altLang="ko-KR" sz="800" dirty="0" smtClean="0"/>
              <a:t>077 </a:t>
            </a:r>
            <a:r>
              <a:rPr lang="ko-KR" altLang="en-US" sz="800" dirty="0" smtClean="0"/>
              <a:t>몸 전체가 날개인 미래형 비행기 「</a:t>
            </a:r>
            <a:r>
              <a:rPr lang="en-US" altLang="ko-KR" sz="800" dirty="0" smtClean="0"/>
              <a:t>AC 20.30</a:t>
            </a:r>
            <a:r>
              <a:rPr lang="ko-KR" altLang="en-US" sz="800" dirty="0" smtClean="0"/>
              <a:t>」 </a:t>
            </a:r>
            <a:br>
              <a:rPr lang="ko-KR" altLang="en-US" sz="800" dirty="0" smtClean="0"/>
            </a:br>
            <a:r>
              <a:rPr lang="en-US" altLang="ko-KR" sz="800" dirty="0" smtClean="0"/>
              <a:t>078 </a:t>
            </a:r>
            <a:r>
              <a:rPr lang="ko-KR" altLang="en-US" sz="800" dirty="0" smtClean="0"/>
              <a:t>물류 유통의 한계를 넘는 「온라인 플랫폼」 </a:t>
            </a:r>
            <a:br>
              <a:rPr lang="ko-KR" altLang="en-US" sz="800" dirty="0" smtClean="0"/>
            </a:br>
            <a:r>
              <a:rPr lang="en-US" altLang="ko-KR" sz="800" dirty="0" smtClean="0"/>
              <a:t>079 </a:t>
            </a:r>
            <a:r>
              <a:rPr lang="ko-KR" altLang="en-US" sz="800" dirty="0" smtClean="0"/>
              <a:t>무적의 전자동 요트 「</a:t>
            </a:r>
            <a:r>
              <a:rPr lang="ko-KR" altLang="en-US" sz="800" dirty="0" err="1" smtClean="0"/>
              <a:t>디나</a:t>
            </a:r>
            <a:r>
              <a:rPr lang="ko-KR" altLang="en-US" sz="800" dirty="0" smtClean="0"/>
              <a:t>」 </a:t>
            </a:r>
            <a:br>
              <a:rPr lang="ko-KR" altLang="en-US" sz="800" dirty="0" smtClean="0"/>
            </a:br>
            <a:r>
              <a:rPr lang="en-US" altLang="ko-KR" sz="800" dirty="0" smtClean="0"/>
              <a:t>080 </a:t>
            </a:r>
            <a:r>
              <a:rPr lang="ko-KR" altLang="en-US" sz="800" dirty="0" smtClean="0"/>
              <a:t>하늘 돛 추진 장치 「</a:t>
            </a:r>
            <a:r>
              <a:rPr lang="ko-KR" altLang="en-US" sz="800" dirty="0" err="1" smtClean="0"/>
              <a:t>스카이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세일즈</a:t>
            </a:r>
            <a:r>
              <a:rPr lang="ko-KR" altLang="en-US" sz="800" dirty="0" smtClean="0"/>
              <a:t>」 </a:t>
            </a:r>
            <a:br>
              <a:rPr lang="ko-KR" altLang="en-US" sz="800" dirty="0" smtClean="0"/>
            </a:br>
            <a:r>
              <a:rPr lang="en-US" altLang="ko-KR" sz="800" dirty="0" smtClean="0"/>
              <a:t>081 </a:t>
            </a:r>
            <a:r>
              <a:rPr lang="ko-KR" altLang="en-US" sz="800" dirty="0" smtClean="0"/>
              <a:t>버스와 전차를 결합한 「미래형 자동전동차」 </a:t>
            </a:r>
            <a:br>
              <a:rPr lang="ko-KR" altLang="en-US" sz="800" dirty="0" smtClean="0"/>
            </a:br>
            <a:r>
              <a:rPr lang="en-US" altLang="ko-KR" sz="800" dirty="0" smtClean="0"/>
              <a:t>082 </a:t>
            </a:r>
            <a:r>
              <a:rPr lang="ko-KR" altLang="en-US" sz="800" dirty="0" smtClean="0"/>
              <a:t>언제 어디서나 운송 </a:t>
            </a:r>
            <a:r>
              <a:rPr lang="en-US" altLang="ko-KR" sz="800" dirty="0" smtClean="0"/>
              <a:t>OK … </a:t>
            </a:r>
            <a:r>
              <a:rPr lang="ko-KR" altLang="en-US" sz="800" dirty="0" smtClean="0"/>
              <a:t>「</a:t>
            </a:r>
            <a:r>
              <a:rPr lang="ko-KR" altLang="en-US" sz="800" dirty="0" err="1" smtClean="0"/>
              <a:t>텔레마틱</a:t>
            </a:r>
            <a:r>
              <a:rPr lang="ko-KR" altLang="en-US" sz="800" dirty="0" smtClean="0"/>
              <a:t>」 </a:t>
            </a:r>
            <a:br>
              <a:rPr lang="ko-KR" altLang="en-US" sz="800" dirty="0" smtClean="0"/>
            </a:br>
            <a:r>
              <a:rPr lang="en-US" altLang="ko-KR" sz="800" dirty="0" smtClean="0"/>
              <a:t>083 </a:t>
            </a:r>
            <a:r>
              <a:rPr lang="ko-KR" altLang="en-US" sz="800" dirty="0" smtClean="0"/>
              <a:t>에어백 대신 「옥수수 팝콘」 </a:t>
            </a:r>
            <a:br>
              <a:rPr lang="ko-KR" altLang="en-US" sz="800" dirty="0" smtClean="0"/>
            </a:br>
            <a:r>
              <a:rPr lang="en-US" altLang="ko-KR" sz="800" dirty="0" smtClean="0"/>
              <a:t>084 </a:t>
            </a:r>
            <a:r>
              <a:rPr lang="ko-KR" altLang="en-US" sz="800" dirty="0" smtClean="0"/>
              <a:t>자전거 교통 천국 「</a:t>
            </a:r>
            <a:r>
              <a:rPr lang="ko-KR" altLang="en-US" sz="800" dirty="0" err="1" smtClean="0"/>
              <a:t>벨로벤트</a:t>
            </a:r>
            <a:r>
              <a:rPr lang="ko-KR" altLang="en-US" sz="800" dirty="0" smtClean="0"/>
              <a:t>」 </a:t>
            </a:r>
            <a:br>
              <a:rPr lang="ko-KR" altLang="en-US" sz="800" dirty="0" smtClean="0"/>
            </a:br>
            <a:r>
              <a:rPr lang="en-US" altLang="ko-KR" sz="800" dirty="0" smtClean="0"/>
              <a:t>085 </a:t>
            </a:r>
            <a:r>
              <a:rPr lang="ko-KR" altLang="en-US" sz="800" dirty="0" smtClean="0"/>
              <a:t>안전하게 목적지로 「</a:t>
            </a:r>
            <a:r>
              <a:rPr lang="ko-KR" altLang="en-US" sz="800" dirty="0" err="1" smtClean="0"/>
              <a:t>스마트웹</a:t>
            </a:r>
            <a:r>
              <a:rPr lang="ko-KR" altLang="en-US" sz="800" dirty="0" smtClean="0"/>
              <a:t> 자동차」 </a:t>
            </a:r>
            <a:br>
              <a:rPr lang="ko-KR" altLang="en-US" sz="800" dirty="0" smtClean="0"/>
            </a:br>
            <a:r>
              <a:rPr lang="en-US" altLang="ko-KR" sz="800" dirty="0" smtClean="0"/>
              <a:t>086 </a:t>
            </a:r>
            <a:r>
              <a:rPr lang="ko-KR" altLang="en-US" sz="800" dirty="0" err="1" smtClean="0"/>
              <a:t>소리없이</a:t>
            </a:r>
            <a:r>
              <a:rPr lang="ko-KR" altLang="en-US" sz="800" dirty="0" smtClean="0"/>
              <a:t> 달리는 버스</a:t>
            </a:r>
            <a:endParaRPr lang="ko-KR" altLang="en-US" sz="800" dirty="0"/>
          </a:p>
        </p:txBody>
      </p:sp>
      <p:sp>
        <p:nvSpPr>
          <p:cNvPr id="15" name="직사각형 14"/>
          <p:cNvSpPr/>
          <p:nvPr/>
        </p:nvSpPr>
        <p:spPr>
          <a:xfrm>
            <a:off x="5857900" y="4500570"/>
            <a:ext cx="250033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800" b="1" dirty="0" smtClean="0"/>
              <a:t>생산 </a:t>
            </a:r>
            <a:br>
              <a:rPr lang="ko-KR" altLang="en-US" sz="800" b="1" dirty="0" smtClean="0"/>
            </a:br>
            <a:r>
              <a:rPr lang="ko-KR" altLang="en-US" sz="800" b="1" dirty="0" smtClean="0"/>
              <a:t>혁신과 아이디어로 변화를 이끈다 </a:t>
            </a:r>
            <a:r>
              <a:rPr lang="ko-KR" altLang="en-US" sz="800" dirty="0" smtClean="0"/>
              <a:t/>
            </a:r>
            <a:br>
              <a:rPr lang="ko-KR" altLang="en-US" sz="800" dirty="0" smtClean="0"/>
            </a:br>
            <a:r>
              <a:rPr lang="en-US" altLang="ko-KR" sz="800" dirty="0" smtClean="0"/>
              <a:t>087 </a:t>
            </a:r>
            <a:r>
              <a:rPr lang="ko-KR" altLang="en-US" sz="800" dirty="0" smtClean="0"/>
              <a:t>생체공학적 미래형 자동차 「</a:t>
            </a:r>
            <a:r>
              <a:rPr lang="ko-KR" altLang="en-US" sz="800" dirty="0" err="1" smtClean="0"/>
              <a:t>거북복</a:t>
            </a:r>
            <a:r>
              <a:rPr lang="ko-KR" altLang="en-US" sz="800" dirty="0" smtClean="0"/>
              <a:t>」 </a:t>
            </a:r>
            <a:br>
              <a:rPr lang="ko-KR" altLang="en-US" sz="800" dirty="0" smtClean="0"/>
            </a:br>
            <a:r>
              <a:rPr lang="en-US" altLang="ko-KR" sz="800" dirty="0" smtClean="0"/>
              <a:t>088 </a:t>
            </a:r>
            <a:r>
              <a:rPr lang="ko-KR" altLang="en-US" sz="800" dirty="0" smtClean="0"/>
              <a:t>사고 제로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기적의 세라믹 브레이크 </a:t>
            </a:r>
            <a:br>
              <a:rPr lang="ko-KR" altLang="en-US" sz="800" dirty="0" smtClean="0"/>
            </a:br>
            <a:r>
              <a:rPr lang="en-US" altLang="ko-KR" sz="800" dirty="0" smtClean="0"/>
              <a:t>089 </a:t>
            </a:r>
            <a:r>
              <a:rPr lang="ko-KR" altLang="en-US" sz="800" dirty="0" smtClean="0"/>
              <a:t>움푹 들어가는 것을 막는 거미줄 </a:t>
            </a:r>
            <a:br>
              <a:rPr lang="ko-KR" altLang="en-US" sz="800" dirty="0" smtClean="0"/>
            </a:br>
            <a:r>
              <a:rPr lang="en-US" altLang="ko-KR" sz="800" dirty="0" smtClean="0"/>
              <a:t>090 </a:t>
            </a:r>
            <a:r>
              <a:rPr lang="ko-KR" altLang="en-US" sz="800" dirty="0" smtClean="0"/>
              <a:t>낙원 같은 정갈함 「찬물세제」 </a:t>
            </a:r>
            <a:br>
              <a:rPr lang="ko-KR" altLang="en-US" sz="800" dirty="0" smtClean="0"/>
            </a:br>
            <a:r>
              <a:rPr lang="en-US" altLang="ko-KR" sz="800" dirty="0" smtClean="0"/>
              <a:t>091 </a:t>
            </a:r>
            <a:r>
              <a:rPr lang="ko-KR" altLang="en-US" sz="800" dirty="0" smtClean="0"/>
              <a:t>현금카드에 장착 「</a:t>
            </a:r>
            <a:r>
              <a:rPr lang="ko-KR" altLang="en-US" sz="800" dirty="0" err="1" smtClean="0"/>
              <a:t>극평면</a:t>
            </a:r>
            <a:r>
              <a:rPr lang="ko-KR" altLang="en-US" sz="800" dirty="0" smtClean="0"/>
              <a:t> 마이크로 카메라」 </a:t>
            </a:r>
            <a:br>
              <a:rPr lang="ko-KR" altLang="en-US" sz="800" dirty="0" smtClean="0"/>
            </a:br>
            <a:r>
              <a:rPr lang="en-US" altLang="ko-KR" sz="800" dirty="0" smtClean="0"/>
              <a:t>092 </a:t>
            </a:r>
            <a:r>
              <a:rPr lang="ko-KR" altLang="en-US" sz="800" dirty="0" smtClean="0"/>
              <a:t>의학 혁명 「</a:t>
            </a:r>
            <a:r>
              <a:rPr lang="ko-KR" altLang="en-US" sz="800" dirty="0" err="1" smtClean="0"/>
              <a:t>나노</a:t>
            </a:r>
            <a:r>
              <a:rPr lang="ko-KR" altLang="en-US" sz="800" dirty="0" smtClean="0"/>
              <a:t> 바늘」 </a:t>
            </a:r>
            <a:br>
              <a:rPr lang="ko-KR" altLang="en-US" sz="800" dirty="0" smtClean="0"/>
            </a:br>
            <a:r>
              <a:rPr lang="en-US" altLang="ko-KR" sz="800" dirty="0" smtClean="0"/>
              <a:t>093 </a:t>
            </a:r>
            <a:r>
              <a:rPr lang="ko-KR" altLang="en-US" sz="800" dirty="0" smtClean="0"/>
              <a:t>신비로운 적응공학의 세계 「</a:t>
            </a:r>
            <a:r>
              <a:rPr lang="ko-KR" altLang="en-US" sz="800" dirty="0" err="1" smtClean="0"/>
              <a:t>피에조</a:t>
            </a:r>
            <a:r>
              <a:rPr lang="ko-KR" altLang="en-US" sz="800" dirty="0" smtClean="0"/>
              <a:t> 세라믹」 </a:t>
            </a:r>
            <a:br>
              <a:rPr lang="ko-KR" altLang="en-US" sz="800" dirty="0" smtClean="0"/>
            </a:br>
            <a:r>
              <a:rPr lang="en-US" altLang="ko-KR" sz="800" dirty="0" smtClean="0"/>
              <a:t>094 </a:t>
            </a:r>
            <a:r>
              <a:rPr lang="ko-KR" altLang="en-US" sz="800" dirty="0" smtClean="0"/>
              <a:t>조끼 주머니만한 「칩 연구소」 </a:t>
            </a:r>
            <a:br>
              <a:rPr lang="ko-KR" altLang="en-US" sz="800" dirty="0" smtClean="0"/>
            </a:br>
            <a:r>
              <a:rPr lang="en-US" altLang="ko-KR" sz="800" dirty="0" smtClean="0"/>
              <a:t>095 </a:t>
            </a:r>
            <a:r>
              <a:rPr lang="ko-KR" altLang="en-US" sz="800" dirty="0" smtClean="0"/>
              <a:t>신개념 표면 처리 기술 「플라스마」 </a:t>
            </a:r>
            <a:br>
              <a:rPr lang="ko-KR" altLang="en-US" sz="800" dirty="0" smtClean="0"/>
            </a:br>
            <a:r>
              <a:rPr lang="en-US" altLang="ko-KR" sz="800" dirty="0" smtClean="0"/>
              <a:t>096 </a:t>
            </a:r>
            <a:r>
              <a:rPr lang="ko-KR" altLang="en-US" sz="800" dirty="0" smtClean="0"/>
              <a:t>우주의 비밀을 푸는 열쇠 「주파수 빗」 </a:t>
            </a:r>
            <a:br>
              <a:rPr lang="ko-KR" altLang="en-US" sz="800" dirty="0" smtClean="0"/>
            </a:br>
            <a:r>
              <a:rPr lang="en-US" altLang="ko-KR" sz="800" dirty="0" smtClean="0"/>
              <a:t>097 </a:t>
            </a:r>
            <a:r>
              <a:rPr lang="ko-KR" altLang="en-US" sz="800" dirty="0" smtClean="0"/>
              <a:t>지구 자기장을 이용한 </a:t>
            </a:r>
            <a:r>
              <a:rPr lang="ko-KR" altLang="en-US" sz="800" dirty="0" err="1" smtClean="0"/>
              <a:t>핵스핀</a:t>
            </a:r>
            <a:r>
              <a:rPr lang="ko-KR" altLang="en-US" sz="800" dirty="0" smtClean="0"/>
              <a:t> 측정 「팽이 핵」 </a:t>
            </a:r>
            <a:br>
              <a:rPr lang="ko-KR" altLang="en-US" sz="800" dirty="0" smtClean="0"/>
            </a:br>
            <a:r>
              <a:rPr lang="en-US" altLang="ko-KR" sz="800" dirty="0" smtClean="0"/>
              <a:t>098 </a:t>
            </a:r>
            <a:r>
              <a:rPr lang="ko-KR" altLang="en-US" sz="800" dirty="0" smtClean="0"/>
              <a:t>어떤 연료든 다 쓸 수 있는 자동차 </a:t>
            </a:r>
            <a:br>
              <a:rPr lang="ko-KR" altLang="en-US" sz="800" dirty="0" smtClean="0"/>
            </a:br>
            <a:r>
              <a:rPr lang="en-US" altLang="ko-KR" sz="800" dirty="0" smtClean="0"/>
              <a:t>099 </a:t>
            </a:r>
            <a:r>
              <a:rPr lang="ko-KR" altLang="en-US" sz="800" dirty="0" smtClean="0"/>
              <a:t>닷새 만에 뚝딱 「개별 맞춤 자동차」 </a:t>
            </a:r>
            <a:br>
              <a:rPr lang="ko-KR" altLang="en-US" sz="800" dirty="0" smtClean="0"/>
            </a:br>
            <a:r>
              <a:rPr lang="en-US" altLang="ko-KR" sz="800" dirty="0" smtClean="0"/>
              <a:t>100 </a:t>
            </a:r>
            <a:r>
              <a:rPr lang="ko-KR" altLang="en-US" sz="800" dirty="0" smtClean="0"/>
              <a:t>빛으로 전하는 데이터 전송 「백광 다이오드」</a:t>
            </a:r>
            <a:endParaRPr lang="ko-KR" altLang="en-US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1071546"/>
            <a:ext cx="509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세상을 뒤집을 </a:t>
            </a:r>
            <a:r>
              <a:rPr lang="en-US" altLang="ko-KR" b="1" dirty="0" smtClean="0"/>
              <a:t>100</a:t>
            </a:r>
            <a:r>
              <a:rPr lang="ko-KR" altLang="en-US" b="1" dirty="0" smtClean="0"/>
              <a:t>가지 미래상품 </a:t>
            </a:r>
            <a:r>
              <a:rPr lang="en-US" altLang="ko-KR" sz="1200" b="1" dirty="0" smtClean="0"/>
              <a:t>[</a:t>
            </a:r>
            <a:r>
              <a:rPr lang="ko-KR" altLang="en-US" sz="1200" b="1" dirty="0" err="1" smtClean="0"/>
              <a:t>테오드르</a:t>
            </a:r>
            <a:r>
              <a:rPr lang="ko-KR" altLang="en-US" sz="1200" b="1" dirty="0" smtClean="0"/>
              <a:t> </a:t>
            </a:r>
            <a:r>
              <a:rPr lang="ko-KR" altLang="en-US" sz="1200" b="1" dirty="0" err="1" smtClean="0"/>
              <a:t>핸쉬</a:t>
            </a:r>
            <a:r>
              <a:rPr lang="ko-KR" altLang="en-US" sz="1200" b="1" dirty="0" smtClean="0"/>
              <a:t> 지음</a:t>
            </a:r>
            <a:r>
              <a:rPr lang="en-US" altLang="ko-KR" sz="1200" b="1" dirty="0" smtClean="0"/>
              <a:t>]</a:t>
            </a:r>
            <a:endParaRPr lang="ko-KR" altLang="en-US" sz="1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28596" y="334012"/>
            <a:ext cx="2547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0. </a:t>
            </a:r>
            <a:r>
              <a:rPr lang="ko-KR" altLang="en-US" sz="2800" b="1" dirty="0" smtClean="0"/>
              <a:t>마케팅이란</a:t>
            </a:r>
            <a:r>
              <a:rPr lang="en-US" altLang="ko-KR" sz="2800" b="1" dirty="0" smtClean="0"/>
              <a:t>?</a:t>
            </a:r>
            <a:endParaRPr lang="ko-KR" alt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2442985"/>
            <a:ext cx="7638630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 1. </a:t>
            </a:r>
            <a:r>
              <a:rPr lang="ko-KR" altLang="en-US" b="1" dirty="0" err="1" smtClean="0"/>
              <a:t>브리테니커</a:t>
            </a:r>
            <a:r>
              <a:rPr lang="en-US" altLang="ko-KR" b="1" dirty="0" smtClean="0"/>
              <a:t> : </a:t>
            </a:r>
            <a:r>
              <a:rPr lang="ko-KR" altLang="en-US" b="1" dirty="0" smtClean="0"/>
              <a:t>생산자로부터 소비자 또는 사용자에게로 상품과 용역이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FF0000"/>
                </a:solidFill>
              </a:rPr>
              <a:t>                     </a:t>
            </a:r>
            <a:r>
              <a:rPr lang="ko-KR" altLang="en-US" b="1" dirty="0" smtClean="0">
                <a:solidFill>
                  <a:srgbClr val="FF0000"/>
                </a:solidFill>
              </a:rPr>
              <a:t>이동되는 과정에 포함되는 모든 활동</a:t>
            </a:r>
            <a:r>
              <a:rPr lang="en-US" altLang="ko-KR" b="1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FF0000"/>
                </a:solidFill>
              </a:rPr>
              <a:t>                     </a:t>
            </a:r>
            <a:r>
              <a:rPr lang="ko-KR" altLang="en-US" b="1" dirty="0" smtClean="0">
                <a:solidFill>
                  <a:srgbClr val="FF0000"/>
                </a:solidFill>
              </a:rPr>
              <a:t>이는 경제의 특정유형을 초월하는 개념이며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FF0000"/>
                </a:solidFill>
              </a:rPr>
              <a:t>                     </a:t>
            </a:r>
            <a:r>
              <a:rPr lang="ko-KR" altLang="en-US" b="1" dirty="0" smtClean="0">
                <a:solidFill>
                  <a:srgbClr val="FF0000"/>
                </a:solidFill>
              </a:rPr>
              <a:t>이익을 전재로 한 사업만을 의미하는 것은 아니다</a:t>
            </a:r>
            <a:r>
              <a:rPr lang="en-US" altLang="ko-KR" b="1" dirty="0" smtClean="0">
                <a:solidFill>
                  <a:srgbClr val="FF0000"/>
                </a:solidFill>
              </a:rPr>
              <a:t>.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442853"/>
            <a:ext cx="67329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/>
              <a:t>Marketing (</a:t>
            </a:r>
            <a:r>
              <a:rPr lang="ko-KR" altLang="en-US" sz="4000" b="1" dirty="0" smtClean="0"/>
              <a:t>마케팅</a:t>
            </a:r>
            <a:r>
              <a:rPr lang="en-US" altLang="ko-KR" sz="4000" b="1" dirty="0" smtClean="0"/>
              <a:t>)</a:t>
            </a:r>
            <a:r>
              <a:rPr lang="ko-KR" altLang="en-US" sz="4000" b="1" dirty="0" smtClean="0"/>
              <a:t>의 의미</a:t>
            </a:r>
            <a:r>
              <a:rPr lang="en-US" altLang="ko-KR" sz="4000" b="1" dirty="0" smtClean="0"/>
              <a:t>?</a:t>
            </a:r>
            <a:endParaRPr lang="ko-KR" alt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95552" y="4228935"/>
            <a:ext cx="80730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 2. </a:t>
            </a:r>
            <a:r>
              <a:rPr lang="ko-KR" altLang="en-US" b="1" dirty="0" smtClean="0"/>
              <a:t>국어사전</a:t>
            </a:r>
            <a:r>
              <a:rPr lang="en-US" altLang="ko-KR" b="1" dirty="0" smtClean="0"/>
              <a:t> : </a:t>
            </a:r>
            <a:r>
              <a:rPr lang="ko-KR" altLang="en-US" b="1" dirty="0" smtClean="0"/>
              <a:t>제품을 생산자로부터 소비자에게 원활하게 이전하기 위한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FF0000"/>
                </a:solidFill>
              </a:rPr>
              <a:t>                  </a:t>
            </a:r>
            <a:r>
              <a:rPr lang="ko-KR" altLang="en-US" b="1" dirty="0" smtClean="0">
                <a:solidFill>
                  <a:srgbClr val="FF0000"/>
                </a:solidFill>
              </a:rPr>
              <a:t>기획활동</a:t>
            </a:r>
            <a:r>
              <a:rPr lang="en-US" altLang="ko-KR" b="1" dirty="0" smtClean="0">
                <a:solidFill>
                  <a:srgbClr val="FF0000"/>
                </a:solidFill>
              </a:rPr>
              <a:t>, </a:t>
            </a:r>
            <a:r>
              <a:rPr lang="ko-KR" altLang="en-US" b="1" dirty="0" smtClean="0">
                <a:solidFill>
                  <a:srgbClr val="FF0000"/>
                </a:solidFill>
              </a:rPr>
              <a:t>시장조사</a:t>
            </a:r>
            <a:r>
              <a:rPr lang="en-US" altLang="ko-KR" b="1" dirty="0" smtClean="0">
                <a:solidFill>
                  <a:srgbClr val="FF0000"/>
                </a:solidFill>
              </a:rPr>
              <a:t>, </a:t>
            </a:r>
            <a:r>
              <a:rPr lang="ko-KR" altLang="en-US" b="1" dirty="0" smtClean="0">
                <a:solidFill>
                  <a:srgbClr val="FF0000"/>
                </a:solidFill>
              </a:rPr>
              <a:t>상품화 계획</a:t>
            </a:r>
            <a:r>
              <a:rPr lang="en-US" altLang="ko-KR" b="1" dirty="0" smtClean="0">
                <a:solidFill>
                  <a:srgbClr val="FF0000"/>
                </a:solidFill>
              </a:rPr>
              <a:t>, </a:t>
            </a:r>
            <a:r>
              <a:rPr lang="ko-KR" altLang="en-US" b="1" dirty="0" smtClean="0">
                <a:solidFill>
                  <a:srgbClr val="FF0000"/>
                </a:solidFill>
              </a:rPr>
              <a:t>선전</a:t>
            </a:r>
            <a:r>
              <a:rPr lang="en-US" altLang="ko-KR" b="1" dirty="0" smtClean="0">
                <a:solidFill>
                  <a:srgbClr val="FF0000"/>
                </a:solidFill>
              </a:rPr>
              <a:t>, </a:t>
            </a:r>
            <a:r>
              <a:rPr lang="ko-KR" altLang="en-US" b="1" dirty="0" smtClean="0">
                <a:solidFill>
                  <a:srgbClr val="FF0000"/>
                </a:solidFill>
              </a:rPr>
              <a:t>판매촉진 따위가 있다</a:t>
            </a:r>
            <a:r>
              <a:rPr lang="en-US" altLang="ko-KR" b="1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FF0000"/>
                </a:solidFill>
              </a:rPr>
              <a:t>                  ‘</a:t>
            </a:r>
            <a:r>
              <a:rPr lang="ko-KR" altLang="en-US" b="1" dirty="0" smtClean="0">
                <a:solidFill>
                  <a:srgbClr val="FF0000"/>
                </a:solidFill>
              </a:rPr>
              <a:t>시장거래</a:t>
            </a:r>
            <a:r>
              <a:rPr lang="en-US" altLang="ko-KR" b="1" dirty="0" smtClean="0">
                <a:solidFill>
                  <a:srgbClr val="FF0000"/>
                </a:solidFill>
              </a:rPr>
              <a:t>’, ‘</a:t>
            </a:r>
            <a:r>
              <a:rPr lang="ko-KR" altLang="en-US" b="1" dirty="0" smtClean="0">
                <a:solidFill>
                  <a:srgbClr val="FF0000"/>
                </a:solidFill>
              </a:rPr>
              <a:t>시장관리</a:t>
            </a:r>
            <a:r>
              <a:rPr lang="en-US" altLang="ko-KR" b="1" dirty="0" smtClean="0">
                <a:solidFill>
                  <a:srgbClr val="FF0000"/>
                </a:solidFill>
              </a:rPr>
              <a:t>’</a:t>
            </a:r>
            <a:r>
              <a:rPr lang="ko-KR" altLang="en-US" b="1" dirty="0" smtClean="0">
                <a:solidFill>
                  <a:srgbClr val="FF0000"/>
                </a:solidFill>
              </a:rPr>
              <a:t>로 순화</a:t>
            </a:r>
            <a:r>
              <a:rPr lang="en-US" altLang="ko-KR" b="1" dirty="0" smtClean="0">
                <a:solidFill>
                  <a:srgbClr val="FF0000"/>
                </a:solidFill>
              </a:rPr>
              <a:t>.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28596" y="334012"/>
            <a:ext cx="2547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0. </a:t>
            </a:r>
            <a:r>
              <a:rPr lang="ko-KR" altLang="en-US" sz="2800" b="1" dirty="0" smtClean="0"/>
              <a:t>마케팅이란</a:t>
            </a:r>
            <a:r>
              <a:rPr lang="en-US" altLang="ko-KR" sz="2800" b="1" dirty="0" smtClean="0"/>
              <a:t>?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84113" y="1214422"/>
            <a:ext cx="63418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0" b="1" dirty="0" smtClean="0"/>
              <a:t>Market - </a:t>
            </a:r>
            <a:r>
              <a:rPr lang="en-US" altLang="ko-KR" sz="8000" b="1" dirty="0" err="1" smtClean="0"/>
              <a:t>ing</a:t>
            </a:r>
            <a:endParaRPr lang="ko-KR" altLang="en-US" sz="8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1655551" y="2500306"/>
            <a:ext cx="350046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6179219" y="2500306"/>
            <a:ext cx="1620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9436" y="2689485"/>
            <a:ext cx="254447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b="1" dirty="0" smtClean="0"/>
              <a:t>시장</a:t>
            </a:r>
            <a:endParaRPr lang="en-US" altLang="ko-KR" sz="3200" b="1" dirty="0" smtClean="0"/>
          </a:p>
          <a:p>
            <a:pPr algn="ctr">
              <a:lnSpc>
                <a:spcPct val="250000"/>
              </a:lnSpc>
            </a:pPr>
            <a:r>
              <a:rPr lang="ko-KR" altLang="en-US" sz="3200" b="1" dirty="0" smtClean="0"/>
              <a:t>거래</a:t>
            </a:r>
            <a:endParaRPr lang="en-US" altLang="ko-KR" sz="3200" b="1" dirty="0" smtClean="0"/>
          </a:p>
          <a:p>
            <a:pPr algn="ctr">
              <a:lnSpc>
                <a:spcPct val="200000"/>
              </a:lnSpc>
            </a:pPr>
            <a:r>
              <a:rPr lang="en-US" altLang="ko-KR" sz="3200" b="1" dirty="0" smtClean="0"/>
              <a:t>Give &amp; Take</a:t>
            </a:r>
          </a:p>
          <a:p>
            <a:pPr algn="ctr">
              <a:lnSpc>
                <a:spcPct val="200000"/>
              </a:lnSpc>
            </a:pPr>
            <a:r>
              <a:rPr lang="ko-KR" altLang="en-US" sz="3200" b="1" dirty="0" smtClean="0"/>
              <a:t>사회</a:t>
            </a:r>
            <a:endParaRPr lang="ko-KR" alt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11336" y="2715182"/>
            <a:ext cx="264687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b="1" dirty="0" smtClean="0"/>
              <a:t>진행 중</a:t>
            </a:r>
            <a:endParaRPr lang="en-US" altLang="ko-KR" sz="3200" b="1" dirty="0" smtClean="0"/>
          </a:p>
          <a:p>
            <a:pPr algn="ctr">
              <a:lnSpc>
                <a:spcPct val="250000"/>
              </a:lnSpc>
            </a:pPr>
            <a:r>
              <a:rPr lang="ko-KR" altLang="en-US" sz="3200" b="1" dirty="0" smtClean="0"/>
              <a:t>같은 공간</a:t>
            </a:r>
            <a:endParaRPr lang="en-US" altLang="ko-KR" sz="3200" b="1" dirty="0" smtClean="0"/>
          </a:p>
          <a:p>
            <a:pPr algn="ctr">
              <a:lnSpc>
                <a:spcPct val="200000"/>
              </a:lnSpc>
            </a:pPr>
            <a:r>
              <a:rPr lang="ko-KR" altLang="en-US" sz="3200" b="1" dirty="0" smtClean="0"/>
              <a:t>같은 시간대</a:t>
            </a:r>
            <a:endParaRPr lang="en-US" altLang="ko-KR" sz="3200" b="1" dirty="0" smtClean="0"/>
          </a:p>
          <a:p>
            <a:pPr algn="ctr">
              <a:lnSpc>
                <a:spcPct val="200000"/>
              </a:lnSpc>
            </a:pPr>
            <a:r>
              <a:rPr lang="ko-KR" altLang="en-US" sz="3200" b="1" dirty="0" smtClean="0"/>
              <a:t>커뮤니케이션</a:t>
            </a:r>
            <a:endParaRPr lang="ko-KR" altLang="en-US" sz="3200" b="1" dirty="0"/>
          </a:p>
        </p:txBody>
      </p:sp>
      <p:sp>
        <p:nvSpPr>
          <p:cNvPr id="16" name="1/2 액자 15"/>
          <p:cNvSpPr/>
          <p:nvPr/>
        </p:nvSpPr>
        <p:spPr>
          <a:xfrm rot="2638157">
            <a:off x="3223539" y="3450144"/>
            <a:ext cx="405583" cy="397652"/>
          </a:xfrm>
          <a:prstGeom prst="halfFrame">
            <a:avLst>
              <a:gd name="adj1" fmla="val 13246"/>
              <a:gd name="adj2" fmla="val 1324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1/2 액자 16"/>
          <p:cNvSpPr/>
          <p:nvPr/>
        </p:nvSpPr>
        <p:spPr>
          <a:xfrm rot="2638157">
            <a:off x="3220768" y="4517919"/>
            <a:ext cx="405583" cy="397652"/>
          </a:xfrm>
          <a:prstGeom prst="halfFrame">
            <a:avLst>
              <a:gd name="adj1" fmla="val 13246"/>
              <a:gd name="adj2" fmla="val 1324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1/2 액자 17"/>
          <p:cNvSpPr/>
          <p:nvPr/>
        </p:nvSpPr>
        <p:spPr>
          <a:xfrm rot="2638157">
            <a:off x="3220768" y="5442891"/>
            <a:ext cx="405583" cy="397652"/>
          </a:xfrm>
          <a:prstGeom prst="halfFrame">
            <a:avLst>
              <a:gd name="adj1" fmla="val 13246"/>
              <a:gd name="adj2" fmla="val 1324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1/2 액자 18"/>
          <p:cNvSpPr/>
          <p:nvPr/>
        </p:nvSpPr>
        <p:spPr>
          <a:xfrm rot="2638157">
            <a:off x="6867627" y="3442627"/>
            <a:ext cx="405583" cy="397652"/>
          </a:xfrm>
          <a:prstGeom prst="halfFrame">
            <a:avLst>
              <a:gd name="adj1" fmla="val 13246"/>
              <a:gd name="adj2" fmla="val 1324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1/2 액자 19"/>
          <p:cNvSpPr/>
          <p:nvPr/>
        </p:nvSpPr>
        <p:spPr>
          <a:xfrm rot="2638157">
            <a:off x="6864856" y="4510402"/>
            <a:ext cx="405583" cy="397652"/>
          </a:xfrm>
          <a:prstGeom prst="halfFrame">
            <a:avLst>
              <a:gd name="adj1" fmla="val 13246"/>
              <a:gd name="adj2" fmla="val 1324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1/2 액자 20"/>
          <p:cNvSpPr/>
          <p:nvPr/>
        </p:nvSpPr>
        <p:spPr>
          <a:xfrm rot="2638157">
            <a:off x="6864856" y="5435374"/>
            <a:ext cx="405583" cy="397652"/>
          </a:xfrm>
          <a:prstGeom prst="halfFrame">
            <a:avLst>
              <a:gd name="adj1" fmla="val 13246"/>
              <a:gd name="adj2" fmla="val 1324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줄무늬가 있는 오른쪽 화살표 21"/>
          <p:cNvSpPr/>
          <p:nvPr/>
        </p:nvSpPr>
        <p:spPr>
          <a:xfrm rot="5400000">
            <a:off x="-535817" y="3821909"/>
            <a:ext cx="3357586" cy="1285884"/>
          </a:xfrm>
          <a:prstGeom prst="stripedRightArrow">
            <a:avLst>
              <a:gd name="adj1" fmla="val 5218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57224" y="3143248"/>
            <a:ext cx="59503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>
                <a:solidFill>
                  <a:srgbClr val="FFFF00"/>
                </a:solidFill>
              </a:rPr>
              <a:t>의</a:t>
            </a:r>
            <a:endParaRPr lang="en-US" altLang="ko-KR" sz="3200" b="1" dirty="0" smtClean="0">
              <a:solidFill>
                <a:srgbClr val="FFFF00"/>
              </a:solidFill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미</a:t>
            </a:r>
            <a:endParaRPr lang="en-US" altLang="ko-KR" sz="3200" b="1" dirty="0" smtClean="0">
              <a:solidFill>
                <a:srgbClr val="FFFF00"/>
              </a:solidFill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확</a:t>
            </a:r>
            <a:endParaRPr lang="en-US" altLang="ko-KR" sz="3200" b="1" dirty="0" smtClean="0">
              <a:solidFill>
                <a:srgbClr val="FFFF00"/>
              </a:solidFill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대</a:t>
            </a:r>
            <a:endParaRPr lang="ko-KR" alt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28596" y="334012"/>
            <a:ext cx="2547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0. </a:t>
            </a:r>
            <a:r>
              <a:rPr lang="ko-KR" altLang="en-US" sz="2800" b="1" dirty="0" smtClean="0"/>
              <a:t>마케팅이란</a:t>
            </a:r>
            <a:r>
              <a:rPr lang="en-US" altLang="ko-KR" sz="2800" b="1" dirty="0" smtClean="0"/>
              <a:t>?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75700" y="1214422"/>
            <a:ext cx="46108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0" b="1" dirty="0" smtClean="0"/>
              <a:t>Marketer</a:t>
            </a:r>
            <a:endParaRPr lang="ko-KR" altLang="en-US" sz="8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2340113" y="2498718"/>
            <a:ext cx="4320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38331" y="2689485"/>
            <a:ext cx="416652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b="1" dirty="0" smtClean="0"/>
              <a:t>장보러 가는 사람</a:t>
            </a:r>
            <a:endParaRPr lang="en-US" altLang="ko-KR" sz="3200" b="1" dirty="0" smtClean="0"/>
          </a:p>
          <a:p>
            <a:pPr algn="ctr">
              <a:lnSpc>
                <a:spcPct val="250000"/>
              </a:lnSpc>
            </a:pPr>
            <a:r>
              <a:rPr lang="ko-KR" altLang="en-US" sz="3200" b="1" dirty="0" smtClean="0"/>
              <a:t>장에서 </a:t>
            </a:r>
            <a:r>
              <a:rPr lang="ko-KR" altLang="en-US" sz="3200" b="1" dirty="0" err="1" smtClean="0"/>
              <a:t>물건파는</a:t>
            </a:r>
            <a:r>
              <a:rPr lang="ko-KR" altLang="en-US" sz="3200" b="1" dirty="0" smtClean="0"/>
              <a:t> 사람</a:t>
            </a:r>
            <a:endParaRPr lang="en-US" altLang="ko-KR" sz="3200" b="1" dirty="0" smtClean="0"/>
          </a:p>
          <a:p>
            <a:pPr algn="ctr">
              <a:lnSpc>
                <a:spcPct val="200000"/>
              </a:lnSpc>
            </a:pPr>
            <a:r>
              <a:rPr lang="ko-KR" altLang="en-US" sz="3200" b="1" dirty="0" smtClean="0"/>
              <a:t>마케팅 담당자</a:t>
            </a:r>
            <a:endParaRPr lang="en-US" altLang="ko-KR" sz="3200" b="1" dirty="0" smtClean="0"/>
          </a:p>
          <a:p>
            <a:pPr algn="ctr">
              <a:lnSpc>
                <a:spcPct val="200000"/>
              </a:lnSpc>
            </a:pPr>
            <a:r>
              <a:rPr lang="ko-KR" altLang="en-US" sz="3200" b="1" dirty="0" smtClean="0"/>
              <a:t>경영자</a:t>
            </a:r>
            <a:r>
              <a:rPr lang="en-US" altLang="ko-KR" sz="3200" b="1" dirty="0" smtClean="0"/>
              <a:t>, </a:t>
            </a:r>
            <a:r>
              <a:rPr lang="ko-KR" altLang="en-US" sz="3200" b="1" dirty="0" err="1" smtClean="0"/>
              <a:t>전직원</a:t>
            </a:r>
            <a:r>
              <a:rPr lang="ko-KR" altLang="en-US" sz="3200" b="1" dirty="0" smtClean="0"/>
              <a:t> </a:t>
            </a:r>
            <a:endParaRPr lang="ko-KR" altLang="en-US" sz="3200" b="1" dirty="0"/>
          </a:p>
        </p:txBody>
      </p:sp>
      <p:sp>
        <p:nvSpPr>
          <p:cNvPr id="17" name="1/2 액자 16"/>
          <p:cNvSpPr/>
          <p:nvPr/>
        </p:nvSpPr>
        <p:spPr>
          <a:xfrm rot="2638157">
            <a:off x="4328602" y="4517919"/>
            <a:ext cx="405583" cy="397652"/>
          </a:xfrm>
          <a:prstGeom prst="halfFrame">
            <a:avLst>
              <a:gd name="adj1" fmla="val 13246"/>
              <a:gd name="adj2" fmla="val 1324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1/2 액자 17"/>
          <p:cNvSpPr/>
          <p:nvPr/>
        </p:nvSpPr>
        <p:spPr>
          <a:xfrm rot="2638157">
            <a:off x="4328602" y="5442891"/>
            <a:ext cx="405583" cy="397652"/>
          </a:xfrm>
          <a:prstGeom prst="halfFrame">
            <a:avLst>
              <a:gd name="adj1" fmla="val 13246"/>
              <a:gd name="adj2" fmla="val 1324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줄무늬가 있는 오른쪽 화살표 21"/>
          <p:cNvSpPr/>
          <p:nvPr/>
        </p:nvSpPr>
        <p:spPr>
          <a:xfrm rot="5400000">
            <a:off x="-535817" y="3821909"/>
            <a:ext cx="3357586" cy="1285884"/>
          </a:xfrm>
          <a:prstGeom prst="stripedRightArrow">
            <a:avLst>
              <a:gd name="adj1" fmla="val 5218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57224" y="3143248"/>
            <a:ext cx="59503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>
                <a:solidFill>
                  <a:srgbClr val="FFFF00"/>
                </a:solidFill>
              </a:rPr>
              <a:t>의</a:t>
            </a:r>
            <a:endParaRPr lang="en-US" altLang="ko-KR" sz="3200" b="1" dirty="0" smtClean="0">
              <a:solidFill>
                <a:srgbClr val="FFFF00"/>
              </a:solidFill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미</a:t>
            </a:r>
            <a:endParaRPr lang="en-US" altLang="ko-KR" sz="3200" b="1" dirty="0" smtClean="0">
              <a:solidFill>
                <a:srgbClr val="FFFF00"/>
              </a:solidFill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확</a:t>
            </a:r>
            <a:endParaRPr lang="en-US" altLang="ko-KR" sz="3200" b="1" dirty="0" smtClean="0">
              <a:solidFill>
                <a:srgbClr val="FFFF00"/>
              </a:solidFill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대</a:t>
            </a:r>
            <a:endParaRPr lang="ko-KR" altLang="en-US" sz="32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75964" y="3139859"/>
            <a:ext cx="651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>
                <a:solidFill>
                  <a:schemeClr val="accent1">
                    <a:lumMod val="75000"/>
                  </a:schemeClr>
                </a:solidFill>
              </a:rPr>
              <a:t>or</a:t>
            </a:r>
            <a:endParaRPr lang="ko-KR" alt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28596" y="334012"/>
            <a:ext cx="2895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1. </a:t>
            </a:r>
            <a:r>
              <a:rPr lang="ko-KR" altLang="en-US" sz="2800" b="1" dirty="0" err="1" smtClean="0"/>
              <a:t>맥스의</a:t>
            </a:r>
            <a:r>
              <a:rPr lang="ko-KR" altLang="en-US" sz="2800" b="1" dirty="0" smtClean="0"/>
              <a:t> 딜레마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97647" y="1571612"/>
            <a:ext cx="5804794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▣ 새로운 기술의 탄생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    왜 아무도 획기적인 신제품에 관심이 없는 것인가</a:t>
            </a:r>
            <a:r>
              <a:rPr lang="en-US" altLang="ko-KR" b="1" dirty="0" smtClean="0"/>
              <a:t>? </a:t>
            </a:r>
          </a:p>
          <a:p>
            <a:r>
              <a:rPr lang="ko-KR" altLang="en-US" b="1" dirty="0" smtClean="0"/>
              <a:t>    도대체 어떻게 팔 것인가</a:t>
            </a:r>
            <a:r>
              <a:rPr lang="en-US" altLang="ko-KR" b="1" dirty="0" smtClean="0"/>
              <a:t>?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07623" y="2786058"/>
            <a:ext cx="7350089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▣ 고속성장기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    계약은 따냈다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이제 어떻게 제품을 공급하고 유지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보수해야 하나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0506" y="3693715"/>
            <a:ext cx="5097870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▣ 점진적인 성장기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    시장에서 제품의 위치가 달라졌을 때 </a:t>
            </a:r>
            <a:endParaRPr lang="en-US" altLang="ko-KR" b="1" dirty="0" smtClean="0"/>
          </a:p>
          <a:p>
            <a:r>
              <a:rPr lang="ko-KR" altLang="en-US" b="1" dirty="0" smtClean="0"/>
              <a:t>    마케팅과 </a:t>
            </a:r>
            <a:r>
              <a:rPr lang="ko-KR" altLang="en-US" b="1" dirty="0" err="1" smtClean="0"/>
              <a:t>세일즈는</a:t>
            </a:r>
            <a:r>
              <a:rPr lang="ko-KR" altLang="en-US" b="1" dirty="0" smtClean="0"/>
              <a:t> 어떻게 달라져야 하는가</a:t>
            </a:r>
            <a:r>
              <a:rPr lang="en-US" altLang="ko-KR" b="1" dirty="0" smtClean="0"/>
              <a:t>?</a:t>
            </a:r>
            <a:endParaRPr lang="ko-KR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95969" y="4908161"/>
            <a:ext cx="8276625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▣ 성숙기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    싼 제품들과의 경쟁에서 살아남기 위해 손해를 보고라고 싸게 팔아야 할까</a:t>
            </a:r>
            <a:r>
              <a:rPr lang="en-US" altLang="ko-KR" b="1" dirty="0" smtClean="0"/>
              <a:t>?</a:t>
            </a:r>
          </a:p>
          <a:p>
            <a:r>
              <a:rPr lang="ko-KR" altLang="en-US" b="1" dirty="0" smtClean="0"/>
              <a:t>    왜 매출은 늘었는데도 회사의 수익은 줄어드는 걸까</a:t>
            </a:r>
            <a:r>
              <a:rPr lang="en-US" altLang="ko-KR" b="1" dirty="0" smtClean="0"/>
              <a:t>?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13672" y="1184632"/>
            <a:ext cx="2501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/>
              <a:t>휴대폰이라면</a:t>
            </a:r>
            <a:r>
              <a:rPr lang="en-US" altLang="ko-KR" sz="2800" b="1" dirty="0" smtClean="0"/>
              <a:t>?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40569" y="1857364"/>
            <a:ext cx="3829895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▣ 새로운 기술의 탄생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    초창기 벽돌 휴대폰</a:t>
            </a:r>
            <a:r>
              <a:rPr lang="en-US" altLang="ko-KR" b="1" dirty="0" smtClean="0"/>
              <a:t>… 011, 017 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50545" y="2970582"/>
            <a:ext cx="6054863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▣ 고속성장기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    </a:t>
            </a:r>
            <a:r>
              <a:rPr lang="en-US" altLang="ko-KR" b="1" dirty="0" smtClean="0"/>
              <a:t>PCS 016, 018, 019 </a:t>
            </a:r>
            <a:r>
              <a:rPr lang="ko-KR" altLang="en-US" b="1" dirty="0" smtClean="0"/>
              <a:t>신규시장참여로 휴대폰 보급 급증</a:t>
            </a:r>
            <a:endParaRPr lang="ko-KR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3428" y="4071942"/>
            <a:ext cx="6696064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▣ 점진적인 성장기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    </a:t>
            </a:r>
            <a:r>
              <a:rPr lang="ko-KR" altLang="en-US" b="1" dirty="0" err="1" smtClean="0"/>
              <a:t>뱅킹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카메라폰</a:t>
            </a:r>
            <a:r>
              <a:rPr lang="en-US" altLang="ko-KR" b="1" dirty="0" smtClean="0"/>
              <a:t>, DMB</a:t>
            </a:r>
            <a:r>
              <a:rPr lang="ko-KR" altLang="en-US" b="1" dirty="0" smtClean="0"/>
              <a:t>폰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영화통화폰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인터넷폰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저기능폰</a:t>
            </a:r>
            <a:r>
              <a:rPr lang="ko-KR" altLang="en-US" b="1" dirty="0" smtClean="0"/>
              <a:t> 등</a:t>
            </a:r>
            <a:endParaRPr lang="ko-KR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8891" y="5214950"/>
            <a:ext cx="7119257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▣ 성숙기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    </a:t>
            </a:r>
            <a:r>
              <a:rPr lang="ko-KR" altLang="en-US" b="1" dirty="0" err="1" smtClean="0"/>
              <a:t>저가폰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재고폰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보급형 모델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정책형</a:t>
            </a:r>
            <a:r>
              <a:rPr lang="ko-KR" altLang="en-US" b="1" dirty="0" smtClean="0"/>
              <a:t> 모델 등의 치열한 가격경쟁</a:t>
            </a:r>
            <a:endParaRPr lang="ko-KR" alt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334012"/>
            <a:ext cx="2895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1. </a:t>
            </a:r>
            <a:r>
              <a:rPr lang="ko-KR" altLang="en-US" sz="2800" b="1" dirty="0" err="1" smtClean="0"/>
              <a:t>맥스의</a:t>
            </a:r>
            <a:r>
              <a:rPr lang="ko-KR" altLang="en-US" sz="2800" b="1" dirty="0" smtClean="0"/>
              <a:t> 딜레마</a:t>
            </a:r>
            <a:endParaRPr lang="ko-KR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28596" y="334012"/>
            <a:ext cx="4916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2. </a:t>
            </a:r>
            <a:r>
              <a:rPr lang="ko-KR" altLang="en-US" sz="2800" b="1" dirty="0" err="1" smtClean="0"/>
              <a:t>맥스</a:t>
            </a:r>
            <a:r>
              <a:rPr lang="ko-KR" altLang="en-US" sz="2800" b="1" dirty="0" smtClean="0"/>
              <a:t> 최초로 바퀴를 만들다</a:t>
            </a:r>
            <a:endParaRPr lang="ko-KR" alt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11902" y="1214422"/>
            <a:ext cx="6960560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 smtClean="0"/>
              <a:t>만들면 </a:t>
            </a:r>
            <a:r>
              <a:rPr lang="ko-KR" altLang="en-US" sz="3600" b="1" dirty="0" err="1" smtClean="0"/>
              <a:t>팔릴거라</a:t>
            </a:r>
            <a:r>
              <a:rPr lang="ko-KR" altLang="en-US" sz="3600" b="1" dirty="0" smtClean="0"/>
              <a:t> 생각한다</a:t>
            </a:r>
            <a:r>
              <a:rPr lang="en-US" altLang="ko-KR" sz="3600" b="1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2800" b="1" dirty="0" smtClean="0">
                <a:sym typeface="Wingdings" pitchFamily="2" charset="2"/>
              </a:rPr>
              <a:t>  </a:t>
            </a:r>
            <a:r>
              <a:rPr lang="en-US" altLang="ko-KR" sz="2400" b="1" dirty="0" smtClean="0">
                <a:sym typeface="Wingdings" pitchFamily="2" charset="2"/>
              </a:rPr>
              <a:t> </a:t>
            </a:r>
            <a:r>
              <a:rPr lang="ko-KR" altLang="en-US" sz="2400" b="1" dirty="0" smtClean="0">
                <a:solidFill>
                  <a:srgbClr val="FF0000"/>
                </a:solidFill>
                <a:sym typeface="Wingdings" pitchFamily="2" charset="2"/>
              </a:rPr>
              <a:t>내가 필요하면 남들도 필요하겠지 하는 생각</a:t>
            </a:r>
            <a:endParaRPr lang="en-US" altLang="ko-KR" sz="24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altLang="ko-KR" sz="2400" b="1" dirty="0" smtClean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en-US" altLang="ko-KR" sz="4400" b="1" dirty="0" smtClean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ko-KR" altLang="en-US" sz="3800" b="1" dirty="0" smtClean="0">
                <a:solidFill>
                  <a:srgbClr val="0070C0"/>
                </a:solidFill>
                <a:latin typeface="휴먼굵은팸체" pitchFamily="2" charset="-127"/>
                <a:ea typeface="휴먼굵은팸체" pitchFamily="2" charset="-127"/>
                <a:sym typeface="Wingdings" pitchFamily="2" charset="2"/>
              </a:rPr>
              <a:t>모든 사람이 나의 잠재고객</a:t>
            </a:r>
            <a:r>
              <a:rPr lang="ko-KR" altLang="en-US" sz="1400" b="1" dirty="0" smtClean="0">
                <a:solidFill>
                  <a:srgbClr val="0070C0"/>
                </a:solidFill>
                <a:latin typeface="휴먼굵은팸체" pitchFamily="2" charset="-127"/>
                <a:ea typeface="휴먼굵은팸체" pitchFamily="2" charset="-127"/>
                <a:sym typeface="Wingdings" pitchFamily="2" charset="2"/>
              </a:rPr>
              <a:t> </a:t>
            </a:r>
            <a:r>
              <a:rPr lang="en-US" altLang="ko-KR" sz="3800" b="1" dirty="0" smtClean="0">
                <a:solidFill>
                  <a:srgbClr val="0070C0"/>
                </a:solidFill>
                <a:latin typeface="휴먼굵은팸체" pitchFamily="2" charset="-127"/>
                <a:ea typeface="휴먼굵은팸체" pitchFamily="2" charset="-127"/>
                <a:sym typeface="Wingdings" pitchFamily="2" charset="2"/>
              </a:rPr>
              <a:t>???</a:t>
            </a:r>
            <a:endParaRPr lang="ko-KR" altLang="en-US" sz="7200" b="1" dirty="0">
              <a:solidFill>
                <a:srgbClr val="0070C0"/>
              </a:solidFill>
              <a:latin typeface="휴먼굵은팸체" pitchFamily="2" charset="-127"/>
              <a:ea typeface="휴먼굵은팸체" pitchFamily="2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6501" y="3360383"/>
            <a:ext cx="821891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ko-KR" sz="2400" b="1" dirty="0" smtClean="0"/>
              <a:t>A.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발명품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과거에 </a:t>
            </a:r>
            <a:r>
              <a:rPr lang="ko-KR" altLang="en-US" sz="2400" b="1" dirty="0" smtClean="0">
                <a:solidFill>
                  <a:srgbClr val="7030A0"/>
                </a:solidFill>
              </a:rPr>
              <a:t>없었던 제품 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사실 그렇진 않지만</a:t>
            </a:r>
            <a:r>
              <a:rPr lang="en-US" altLang="ko-KR" sz="2400" b="1" dirty="0" smtClean="0"/>
              <a:t>)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ko-KR" sz="2400" b="1" dirty="0" smtClean="0"/>
              <a:t>B. </a:t>
            </a:r>
            <a:r>
              <a:rPr lang="ko-KR" altLang="en-US" sz="2400" b="1" dirty="0" err="1" smtClean="0">
                <a:solidFill>
                  <a:srgbClr val="FF0000"/>
                </a:solidFill>
              </a:rPr>
              <a:t>개선품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성능 </a:t>
            </a:r>
            <a:r>
              <a:rPr lang="en-US" altLang="ko-KR" sz="2400" b="1" dirty="0" smtClean="0"/>
              <a:t>or</a:t>
            </a:r>
            <a:r>
              <a:rPr lang="ko-KR" altLang="en-US" sz="2400" b="1" dirty="0" smtClean="0"/>
              <a:t> 기능을 </a:t>
            </a:r>
            <a:r>
              <a:rPr lang="ko-KR" altLang="en-US" sz="2400" b="1" dirty="0" smtClean="0">
                <a:solidFill>
                  <a:srgbClr val="7030A0"/>
                </a:solidFill>
              </a:rPr>
              <a:t>획기적</a:t>
            </a:r>
            <a:r>
              <a:rPr lang="ko-KR" altLang="en-US" sz="2400" b="1" dirty="0" smtClean="0"/>
              <a:t>으로 </a:t>
            </a:r>
            <a:r>
              <a:rPr lang="ko-KR" altLang="en-US" sz="2400" b="1" dirty="0" smtClean="0">
                <a:solidFill>
                  <a:srgbClr val="7030A0"/>
                </a:solidFill>
              </a:rPr>
              <a:t>향상</a:t>
            </a:r>
            <a:r>
              <a:rPr lang="ko-KR" altLang="en-US" sz="2400" b="1" dirty="0" smtClean="0"/>
              <a:t>시킨 제품</a:t>
            </a:r>
            <a:r>
              <a:rPr lang="ko-KR" altLang="en-US" sz="2800" b="1" dirty="0" smtClean="0"/>
              <a:t> </a:t>
            </a:r>
            <a:endParaRPr lang="en-US" altLang="ko-KR" sz="2800" b="1" dirty="0" smtClean="0"/>
          </a:p>
          <a:p>
            <a:pPr marL="457200" indent="-457200"/>
            <a:r>
              <a:rPr lang="en-US" altLang="ko-KR" sz="2000" b="1" dirty="0" smtClean="0"/>
              <a:t>              (‘</a:t>
            </a:r>
            <a:r>
              <a:rPr lang="ko-KR" altLang="en-US" sz="2000" b="1" dirty="0" smtClean="0"/>
              <a:t>획기적</a:t>
            </a:r>
            <a:r>
              <a:rPr lang="en-US" altLang="ko-KR" sz="2000" b="1" dirty="0" smtClean="0"/>
              <a:t>’</a:t>
            </a:r>
            <a:r>
              <a:rPr lang="ko-KR" altLang="en-US" sz="2000" b="1" dirty="0" smtClean="0"/>
              <a:t>이란 판단주체에 따라 공산품으로 판단될 수 있음</a:t>
            </a:r>
            <a:r>
              <a:rPr lang="en-US" altLang="ko-KR" sz="2000" b="1" dirty="0" smtClean="0"/>
              <a:t>)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ko-KR" sz="2400" b="1" dirty="0" smtClean="0"/>
              <a:t>C.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공산품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성능이나 기능을 달리한 제품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>
                <a:solidFill>
                  <a:srgbClr val="7030A0"/>
                </a:solidFill>
              </a:rPr>
              <a:t>누구나 생산</a:t>
            </a:r>
            <a:r>
              <a:rPr lang="en-US" altLang="ko-KR" sz="2400" b="1" dirty="0" smtClean="0">
                <a:solidFill>
                  <a:srgbClr val="7030A0"/>
                </a:solidFill>
              </a:rPr>
              <a:t> </a:t>
            </a:r>
            <a:r>
              <a:rPr lang="ko-KR" altLang="en-US" sz="2400" b="1" dirty="0" smtClean="0">
                <a:solidFill>
                  <a:srgbClr val="7030A0"/>
                </a:solidFill>
                <a:latin typeface="한컴돋움" pitchFamily="18" charset="2"/>
                <a:ea typeface="한컴돋움" pitchFamily="18" charset="2"/>
                <a:cs typeface="한컴돋움" pitchFamily="18" charset="2"/>
              </a:rPr>
              <a:t>可</a:t>
            </a:r>
            <a:r>
              <a:rPr lang="en-US" altLang="ko-KR" sz="2400" b="1" dirty="0" smtClean="0"/>
              <a:t>)</a:t>
            </a:r>
            <a:r>
              <a:rPr lang="en-US" altLang="ko-KR" sz="2800" b="1" dirty="0" smtClean="0"/>
              <a:t> 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ko-KR" sz="2400" b="1" dirty="0" smtClean="0"/>
              <a:t>D.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유사품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>
                <a:solidFill>
                  <a:srgbClr val="7030A0"/>
                </a:solidFill>
              </a:rPr>
              <a:t>디자인을 달리한 </a:t>
            </a:r>
            <a:r>
              <a:rPr lang="ko-KR" altLang="en-US" sz="2400" b="1" dirty="0" smtClean="0"/>
              <a:t>제품</a:t>
            </a:r>
            <a:endParaRPr lang="en-US" altLang="ko-KR" sz="2400" b="1" dirty="0" smtClean="0"/>
          </a:p>
          <a:p>
            <a:pPr marL="457200" indent="-457200">
              <a:lnSpc>
                <a:spcPct val="150000"/>
              </a:lnSpc>
            </a:pPr>
            <a:r>
              <a:rPr lang="en-US" altLang="ko-KR" sz="2400" b="1" dirty="0" smtClean="0"/>
              <a:t>E.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모조품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>
                <a:solidFill>
                  <a:srgbClr val="7030A0"/>
                </a:solidFill>
              </a:rPr>
              <a:t>기존제품을</a:t>
            </a:r>
            <a:r>
              <a:rPr lang="ko-KR" altLang="en-US" sz="2400" b="1" dirty="0" smtClean="0"/>
              <a:t> 거의 완벽하게 </a:t>
            </a:r>
            <a:r>
              <a:rPr lang="ko-KR" altLang="en-US" sz="2400" b="1" dirty="0" smtClean="0">
                <a:solidFill>
                  <a:srgbClr val="7030A0"/>
                </a:solidFill>
              </a:rPr>
              <a:t>구현</a:t>
            </a:r>
            <a:r>
              <a:rPr lang="ko-KR" altLang="en-US" sz="2400" b="1" dirty="0" smtClean="0"/>
              <a:t>한 제품</a:t>
            </a:r>
            <a:endParaRPr lang="ko-KR" altLang="en-US" sz="2400" b="1" dirty="0"/>
          </a:p>
        </p:txBody>
      </p:sp>
      <p:sp>
        <p:nvSpPr>
          <p:cNvPr id="6" name="모서리가 접힌 도형 5"/>
          <p:cNvSpPr/>
          <p:nvPr/>
        </p:nvSpPr>
        <p:spPr>
          <a:xfrm>
            <a:off x="285720" y="3429000"/>
            <a:ext cx="500066" cy="571504"/>
          </a:xfrm>
          <a:prstGeom prst="foldedCorner">
            <a:avLst>
              <a:gd name="adj" fmla="val 16667"/>
            </a:avLst>
          </a:prstGeom>
          <a:solidFill>
            <a:srgbClr val="92D05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ko-KR" sz="1100" b="1" dirty="0" smtClean="0">
                <a:solidFill>
                  <a:srgbClr val="FF0000"/>
                </a:solidFill>
              </a:rPr>
              <a:t>East</a:t>
            </a:r>
          </a:p>
          <a:p>
            <a:pPr algn="ctr"/>
            <a:r>
              <a:rPr lang="en-US" altLang="ko-KR" sz="1100" b="1" dirty="0" smtClean="0">
                <a:solidFill>
                  <a:srgbClr val="FF0000"/>
                </a:solidFill>
              </a:rPr>
              <a:t>Law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857224" y="1071546"/>
            <a:ext cx="7500990" cy="2143140"/>
          </a:xfrm>
          <a:prstGeom prst="roundRect">
            <a:avLst>
              <a:gd name="adj" fmla="val 88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040464" y="1214422"/>
            <a:ext cx="740619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 smtClean="0"/>
              <a:t>왜 만들어서 골치 아프게 하니</a:t>
            </a:r>
            <a:r>
              <a:rPr lang="en-US" altLang="ko-KR" sz="3600" b="1" dirty="0" smtClean="0"/>
              <a:t>? </a:t>
            </a:r>
          </a:p>
          <a:p>
            <a:pPr>
              <a:lnSpc>
                <a:spcPct val="150000"/>
              </a:lnSpc>
            </a:pPr>
            <a:r>
              <a:rPr lang="en-US" altLang="ko-KR" sz="2800" b="1" dirty="0" smtClean="0">
                <a:sym typeface="Wingdings" pitchFamily="2" charset="2"/>
              </a:rPr>
              <a:t>  </a:t>
            </a:r>
            <a:r>
              <a:rPr lang="en-US" altLang="ko-KR" sz="2400" b="1" dirty="0" smtClean="0">
                <a:sym typeface="Wingdings" pitchFamily="2" charset="2"/>
              </a:rPr>
              <a:t> </a:t>
            </a:r>
            <a:r>
              <a:rPr lang="ko-KR" altLang="en-US" sz="2400" b="1" dirty="0" smtClean="0">
                <a:solidFill>
                  <a:srgbClr val="FF0000"/>
                </a:solidFill>
                <a:sym typeface="Wingdings" pitchFamily="2" charset="2"/>
              </a:rPr>
              <a:t>나는 지금 이대로가 좋아</a:t>
            </a:r>
            <a:r>
              <a:rPr lang="en-US" altLang="ko-KR" sz="2400" b="1" dirty="0" smtClean="0">
                <a:solidFill>
                  <a:srgbClr val="FF0000"/>
                </a:solidFill>
                <a:sym typeface="Wingdings" pitchFamily="2" charset="2"/>
              </a:rPr>
              <a:t>!!! </a:t>
            </a:r>
            <a:r>
              <a:rPr lang="en-US" altLang="ko-KR" b="1" dirty="0" smtClean="0">
                <a:sym typeface="Wingdings" pitchFamily="2" charset="2"/>
              </a:rPr>
              <a:t>(</a:t>
            </a:r>
            <a:r>
              <a:rPr lang="ko-KR" altLang="en-US" b="1" dirty="0" smtClean="0">
                <a:sym typeface="Wingdings" pitchFamily="2" charset="2"/>
              </a:rPr>
              <a:t>인간 고유의 </a:t>
            </a:r>
            <a:r>
              <a:rPr lang="ko-KR" altLang="en-US" b="1" dirty="0" err="1" smtClean="0">
                <a:sym typeface="Wingdings" pitchFamily="2" charset="2"/>
              </a:rPr>
              <a:t>직관성</a:t>
            </a:r>
            <a:r>
              <a:rPr lang="en-US" altLang="ko-KR" b="1" dirty="0" smtClean="0">
                <a:sym typeface="Wingdings" pitchFamily="2" charset="2"/>
              </a:rPr>
              <a:t>)</a:t>
            </a:r>
          </a:p>
          <a:p>
            <a:r>
              <a:rPr lang="en-US" altLang="ko-KR" b="1" dirty="0" smtClean="0">
                <a:sym typeface="Wingdings" pitchFamily="2" charset="2"/>
              </a:rPr>
              <a:t>  </a:t>
            </a:r>
            <a:r>
              <a:rPr lang="en-US" altLang="ko-KR" sz="4800" b="1" dirty="0" smtClean="0">
                <a:sym typeface="Wingdings" pitchFamily="2" charset="2"/>
              </a:rPr>
              <a:t>  </a:t>
            </a:r>
            <a:r>
              <a:rPr lang="ko-KR" altLang="en-US" sz="3800" b="1" dirty="0" smtClean="0">
                <a:solidFill>
                  <a:srgbClr val="0070C0"/>
                </a:solidFill>
                <a:latin typeface="휴먼굵은팸체" pitchFamily="2" charset="-127"/>
                <a:ea typeface="휴먼굵은팸체" pitchFamily="2" charset="-127"/>
                <a:sym typeface="Wingdings" pitchFamily="2" charset="2"/>
              </a:rPr>
              <a:t>사람들은 지금까지 </a:t>
            </a:r>
            <a:r>
              <a:rPr lang="ko-KR" altLang="en-US" sz="3800" b="1" dirty="0" err="1" smtClean="0">
                <a:solidFill>
                  <a:srgbClr val="0070C0"/>
                </a:solidFill>
                <a:latin typeface="휴먼굵은팸체" pitchFamily="2" charset="-127"/>
                <a:ea typeface="휴먼굵은팸체" pitchFamily="2" charset="-127"/>
                <a:sym typeface="Wingdings" pitchFamily="2" charset="2"/>
              </a:rPr>
              <a:t>바퀴없이도</a:t>
            </a:r>
            <a:r>
              <a:rPr lang="ko-KR" altLang="en-US" sz="3800" b="1" dirty="0" smtClean="0">
                <a:solidFill>
                  <a:srgbClr val="0070C0"/>
                </a:solidFill>
                <a:latin typeface="휴먼굵은팸체" pitchFamily="2" charset="-127"/>
                <a:ea typeface="휴먼굵은팸체" pitchFamily="2" charset="-127"/>
                <a:sym typeface="Wingdings" pitchFamily="2" charset="2"/>
              </a:rPr>
              <a:t> 잘 살아왔다</a:t>
            </a:r>
            <a:r>
              <a:rPr lang="en-US" altLang="ko-KR" sz="3800" b="1" dirty="0" smtClean="0">
                <a:solidFill>
                  <a:srgbClr val="0070C0"/>
                </a:solidFill>
                <a:latin typeface="휴먼굵은팸체" pitchFamily="2" charset="-127"/>
                <a:ea typeface="휴먼굵은팸체" pitchFamily="2" charset="-127"/>
                <a:sym typeface="Wingdings" pitchFamily="2" charset="2"/>
              </a:rPr>
              <a:t>!!!</a:t>
            </a:r>
            <a:endParaRPr lang="ko-KR" altLang="en-US" sz="3800" b="1" dirty="0">
              <a:solidFill>
                <a:srgbClr val="0070C0"/>
              </a:solidFill>
              <a:latin typeface="휴먼굵은팸체" pitchFamily="2" charset="-127"/>
              <a:ea typeface="휴먼굵은팸체" pitchFamily="2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44163" y="3567074"/>
            <a:ext cx="554241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ko-KR" sz="2400" b="1" dirty="0" smtClean="0"/>
              <a:t>A.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발명품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산업구조를 바꾸는 제품</a:t>
            </a:r>
            <a:endParaRPr lang="en-US" altLang="ko-KR" sz="2400" b="1" dirty="0" smtClean="0"/>
          </a:p>
          <a:p>
            <a:pPr marL="457200" indent="-457200">
              <a:lnSpc>
                <a:spcPct val="200000"/>
              </a:lnSpc>
            </a:pPr>
            <a:r>
              <a:rPr lang="en-US" altLang="ko-KR" sz="2400" b="1" dirty="0" smtClean="0"/>
              <a:t>B. </a:t>
            </a:r>
            <a:r>
              <a:rPr lang="ko-KR" altLang="en-US" sz="2400" b="1" dirty="0" err="1" smtClean="0">
                <a:solidFill>
                  <a:srgbClr val="FF0000"/>
                </a:solidFill>
              </a:rPr>
              <a:t>개선품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생산공정을 바꾸는 제품</a:t>
            </a:r>
            <a:endParaRPr lang="en-US" altLang="ko-KR" sz="2400" b="1" dirty="0" smtClean="0"/>
          </a:p>
          <a:p>
            <a:pPr marL="457200" indent="-457200">
              <a:lnSpc>
                <a:spcPct val="150000"/>
              </a:lnSpc>
            </a:pPr>
            <a:r>
              <a:rPr lang="en-US" altLang="ko-KR" sz="2400" b="1" dirty="0" smtClean="0"/>
              <a:t>C.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공산품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즉시 대체 가능한 제품</a:t>
            </a:r>
            <a:endParaRPr lang="en-US" altLang="ko-KR" sz="2400" b="1" dirty="0" smtClean="0"/>
          </a:p>
          <a:p>
            <a:pPr marL="457200" indent="-457200">
              <a:lnSpc>
                <a:spcPct val="150000"/>
              </a:lnSpc>
            </a:pPr>
            <a:r>
              <a:rPr lang="en-US" altLang="ko-KR" sz="2400" b="1" dirty="0" smtClean="0"/>
              <a:t>D.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유사품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대체 가능 </a:t>
            </a:r>
            <a:r>
              <a:rPr lang="en-US" altLang="ko-KR" sz="2400" b="1" dirty="0" smtClean="0"/>
              <a:t>+ </a:t>
            </a:r>
            <a:r>
              <a:rPr lang="ko-KR" altLang="en-US" sz="2400" b="1" dirty="0" smtClean="0"/>
              <a:t>사용편의 제품</a:t>
            </a:r>
            <a:endParaRPr lang="en-US" altLang="ko-KR" sz="2400" b="1" dirty="0" smtClean="0"/>
          </a:p>
          <a:p>
            <a:pPr marL="457200" indent="-457200">
              <a:lnSpc>
                <a:spcPct val="150000"/>
              </a:lnSpc>
            </a:pPr>
            <a:r>
              <a:rPr lang="en-US" altLang="ko-KR" sz="2400" b="1" dirty="0" smtClean="0"/>
              <a:t>E.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모조품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가격경쟁력이 있는 제품</a:t>
            </a:r>
            <a:endParaRPr lang="ko-KR" altLang="en-US" sz="2400" b="1" dirty="0"/>
          </a:p>
        </p:txBody>
      </p:sp>
      <p:sp>
        <p:nvSpPr>
          <p:cNvPr id="6" name="모서리가 접힌 도형 5"/>
          <p:cNvSpPr/>
          <p:nvPr/>
        </p:nvSpPr>
        <p:spPr>
          <a:xfrm>
            <a:off x="663382" y="3635691"/>
            <a:ext cx="500066" cy="571504"/>
          </a:xfrm>
          <a:prstGeom prst="foldedCorner">
            <a:avLst>
              <a:gd name="adj" fmla="val 16667"/>
            </a:avLst>
          </a:prstGeom>
          <a:solidFill>
            <a:srgbClr val="92D05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ko-KR" sz="1100" b="1" dirty="0" smtClean="0">
                <a:solidFill>
                  <a:srgbClr val="FF0000"/>
                </a:solidFill>
              </a:rPr>
              <a:t>East</a:t>
            </a:r>
          </a:p>
          <a:p>
            <a:pPr algn="ctr"/>
            <a:r>
              <a:rPr lang="en-US" altLang="ko-KR" sz="1100" b="1" dirty="0" smtClean="0">
                <a:solidFill>
                  <a:srgbClr val="FF0000"/>
                </a:solidFill>
              </a:rPr>
              <a:t>Law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334012"/>
            <a:ext cx="4916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2. </a:t>
            </a:r>
            <a:r>
              <a:rPr lang="ko-KR" altLang="en-US" sz="2800" b="1" dirty="0" err="1" smtClean="0"/>
              <a:t>맥스</a:t>
            </a:r>
            <a:r>
              <a:rPr lang="ko-KR" altLang="en-US" sz="2800" b="1" dirty="0" smtClean="0"/>
              <a:t> 최초로 바퀴를 만들다</a:t>
            </a:r>
            <a:endParaRPr lang="ko-KR" altLang="en-US" sz="2800" b="1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857224" y="1071546"/>
            <a:ext cx="7715304" cy="2286016"/>
          </a:xfrm>
          <a:prstGeom prst="roundRect">
            <a:avLst>
              <a:gd name="adj" fmla="val 88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대괄호 8"/>
          <p:cNvSpPr/>
          <p:nvPr/>
        </p:nvSpPr>
        <p:spPr>
          <a:xfrm>
            <a:off x="6500826" y="3714752"/>
            <a:ext cx="285752" cy="2500330"/>
          </a:xfrm>
          <a:prstGeom prst="rightBracket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929454" y="4572008"/>
            <a:ext cx="1643074" cy="7848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b="1" smtClean="0"/>
              <a:t>인간은 변화를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싫어한다</a:t>
            </a:r>
            <a:r>
              <a:rPr lang="en-US" altLang="ko-KR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6035</TotalTime>
  <Words>2090</Words>
  <Application>Microsoft Office PowerPoint</Application>
  <PresentationFormat>화면 슬라이드 쇼(4:3)</PresentationFormat>
  <Paragraphs>310</Paragraphs>
  <Slides>25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4" baseType="lpstr">
      <vt:lpstr>굴림</vt:lpstr>
      <vt:lpstr>Arial</vt:lpstr>
      <vt:lpstr>맑은 고딕</vt:lpstr>
      <vt:lpstr>휴먼모음T</vt:lpstr>
      <vt:lpstr>Wingdings</vt:lpstr>
      <vt:lpstr>휴먼굵은팸체</vt:lpstr>
      <vt:lpstr>한컴돋움</vt:lpstr>
      <vt:lpstr>새굴림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마케팅 천재가 된 맥스</dc:title>
  <dc:subject>수토피아 북스터디교안</dc:subject>
  <dc:creator>이동헌</dc:creator>
  <cp:keywords>마케팅</cp:keywords>
  <dc:description>다음카페 수토피아 북스터디 3회</dc:description>
  <cp:lastModifiedBy>이예연</cp:lastModifiedBy>
  <cp:revision>437</cp:revision>
  <dcterms:created xsi:type="dcterms:W3CDTF">2009-01-30T01:55:39Z</dcterms:created>
  <dcterms:modified xsi:type="dcterms:W3CDTF">2009-03-11T07:42:57Z</dcterms:modified>
  <cp:category>마케팅</cp:category>
</cp:coreProperties>
</file>